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8" r:id="rId1"/>
  </p:sldMasterIdLst>
  <p:notesMasterIdLst>
    <p:notesMasterId r:id="rId37"/>
  </p:notes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5" r:id="rId9"/>
    <p:sldId id="274" r:id="rId10"/>
    <p:sldId id="271" r:id="rId11"/>
    <p:sldId id="262" r:id="rId12"/>
    <p:sldId id="272" r:id="rId13"/>
    <p:sldId id="273" r:id="rId14"/>
    <p:sldId id="267" r:id="rId15"/>
    <p:sldId id="276" r:id="rId16"/>
    <p:sldId id="278" r:id="rId17"/>
    <p:sldId id="279" r:id="rId18"/>
    <p:sldId id="280" r:id="rId19"/>
    <p:sldId id="281" r:id="rId20"/>
    <p:sldId id="264" r:id="rId21"/>
    <p:sldId id="266" r:id="rId22"/>
    <p:sldId id="269" r:id="rId23"/>
    <p:sldId id="268" r:id="rId24"/>
    <p:sldId id="282" r:id="rId25"/>
    <p:sldId id="289" r:id="rId26"/>
    <p:sldId id="283" r:id="rId27"/>
    <p:sldId id="284" r:id="rId28"/>
    <p:sldId id="275" r:id="rId29"/>
    <p:sldId id="285" r:id="rId30"/>
    <p:sldId id="286" r:id="rId31"/>
    <p:sldId id="287" r:id="rId32"/>
    <p:sldId id="288" r:id="rId33"/>
    <p:sldId id="291" r:id="rId34"/>
    <p:sldId id="292" r:id="rId35"/>
    <p:sldId id="29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0182"/>
  </p:normalViewPr>
  <p:slideViewPr>
    <p:cSldViewPr snapToGrid="0" snapToObjects="1">
      <p:cViewPr varScale="1">
        <p:scale>
          <a:sx n="78" d="100"/>
          <a:sy n="78" d="100"/>
        </p:scale>
        <p:origin x="18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44BCCA-0124-D94B-AAA8-DF6D608D18F3}" type="datetimeFigureOut">
              <a:rPr lang="en-US" smtClean="0"/>
              <a:t>4/28/20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D3B049-E0E3-FE4E-B23C-636B95C2B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120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548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dilakukan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meliputi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pembacaan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suhu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ketinggian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,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arus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listrik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oleh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selama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beroperasi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kemudian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otomatisasi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berdasarkan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visualisasi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bertujuan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mengetahui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berjalan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sesuai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listing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diprogramkan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97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dilihat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bahwa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hasil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pembacaan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ketinggian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19,5 cm.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Adapun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mengetahui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ketinggian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peneliti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rumus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berikut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62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pembacaan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dilakukan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mencelupkan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Pencelupan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bertujuan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mendeteksi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air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seiring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berjalannya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mengambil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keputusan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apakah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waktunya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mengganti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713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otomatis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dilakukan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berbeda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Yaitu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mengganti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berdasarkan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sesuai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jadwal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diatur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sebelumnya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berdasarkan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tingkat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28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metode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ialah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menguji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apakah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mengeksekusi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perintah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melakukan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proses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pada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jadwal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diatur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sebelumnya</a:t>
            </a:r>
            <a:r>
              <a:rPr lang="en-ID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66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Setelah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memasukkan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username dan password,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dialihkan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menuju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dimana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seluruh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kondisi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dipantau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secara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remote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melalui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perangkat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apapun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memiliki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koneksi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internet dan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browser. 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 4.17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menunjukkan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kode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 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 yang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berarti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berhasil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memuat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home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setiap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15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detik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mendapatkan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terbaru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didapaatkan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oleh sensor.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79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otomatis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didapatkan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akurasi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volume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sebesar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95% pada 2 kali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percobaan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yaitu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berdsarkan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berdasarkan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tingkat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akurasi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terenda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volume air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diganti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94%,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sedangkan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akurasi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tertinggi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ialaj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96%. Rata-rata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akurasi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pendeteksian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mencapai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100%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dikarenakan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spesifikasi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ultrasonic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pengukur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ketinggian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dipengaruhi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oleh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permukaan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bergelombang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jika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berenang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daerah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dimana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diletakkan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pemantauan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pemeliharaan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terotomatisasi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mengimplementasikan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Internet of Things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memantau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suhu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ketinggian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air,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sehingga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berhasil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dipantau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jauh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terealisasikan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dikarenakan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mini pc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bertindak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server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terhubung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jaringan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internet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secara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nirkabel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Data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– sensor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terhubung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langsung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mini pc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melalui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GPIO PINS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kemudian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di-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berformat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.html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menampilkan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agar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dipantau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secara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remote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oleh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pengguna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5209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4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1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32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212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306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Tahap pembuatan perangkat lunak ini merupakan tahap pembuatan program untuk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membuat</a:t>
            </a:r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rancangan perangkat keras yang telah dirakit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menjalankan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fungsinya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masing-masing</a:t>
            </a:r>
            <a:r>
              <a:rPr lang="en-ID" dirty="0">
                <a:effectLst/>
              </a:rPr>
              <a:t> </a:t>
            </a:r>
          </a:p>
          <a:p>
            <a:endParaRPr lang="en-ID" dirty="0">
              <a:effectLst/>
            </a:endParaRPr>
          </a:p>
          <a:p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Perancangan rangkaian sistem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perangkat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keras</a:t>
            </a:r>
            <a:endParaRPr lang="en-ID" dirty="0">
              <a:effectLst/>
            </a:endParaRPr>
          </a:p>
          <a:p>
            <a:endParaRPr lang="en-ID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75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fitur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dimana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melihat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berapa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lama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lagi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berjalan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apabila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terjadi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pemadaman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listrik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penelitian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kali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kapasitas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 V dan 50 Ah.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885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fitur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dimana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melihat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berapa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lama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lagi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berjalan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apabila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terjadi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pemadaman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listrik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penelitian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kali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kapasitas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 V dan 50 Ah.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32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Setelah semua desain rancangan dan komponen penyusunnya telah selesai dibuat maka tahap selanjutnya adalah perakitan komponen-komponen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elektronik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rangkaian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kabel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sensor-sensor 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peletakan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sensor-sensor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menjadi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kesatuan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tiap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box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komponen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elektronik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raspberry pi,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rangkaian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sensor, relay, dan stop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kontak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Sehingga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menjalankan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sebagaimana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diagram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3.1.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4.2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dilihat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merupakan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penempatan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ultrasonic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terpasang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memiliki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tinggi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25 cm.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Alasan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peneliti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menempatkan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jangkauan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dideteksi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oleh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minimal 20 cm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maksimal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600 cm.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4.3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dilihat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suhu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DS18B20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dicelupkan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bertujuan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mengukur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suhu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nantinya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hasil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pengukuran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ditampilkan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4.4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dilihat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turbiditas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SEN-0189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dicelupkan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filter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bertujuan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mengukur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tingkat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nantinya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dijadikan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variable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mempertimbangkan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keputusan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mengeksekusi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protocol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yang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subbab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selanjutnya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dibahas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lebih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121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525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598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1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729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060122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59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4153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285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499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1643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26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18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450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59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7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3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25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55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95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2C68A0-B592-FB42-AF81-F2CA3061E99D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540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  <p:sldLayoutId id="2147483816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6.png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6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23E9B-4DFC-9545-A95B-B722954D32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ao Sangam MN" pitchFamily="2" charset="0"/>
                <a:ea typeface="Apple Symbols" panose="02000000000000000000" pitchFamily="2" charset="-79"/>
                <a:cs typeface="Lao Sangam MN" pitchFamily="2" charset="0"/>
              </a:rPr>
              <a:t>SISTEM PEMANTAUAN DAN PEMELIHARAAN AKUARIUM TEROTOMATISASI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BF3CE2-FDA9-374E-A92C-1827BB3C94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36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Cordia New" panose="020B0304020202020204" pitchFamily="34" charset="-34"/>
                <a:ea typeface="Apple Symbols" panose="02000000000000000000" pitchFamily="2" charset="-79"/>
                <a:cs typeface="Cordia New" panose="020B0304020202020204" pitchFamily="34" charset="-34"/>
              </a:rPr>
              <a:t>Muhammad </a:t>
            </a:r>
            <a:r>
              <a:rPr lang="en-US" sz="3600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rdia New" panose="020B0304020202020204" pitchFamily="34" charset="-34"/>
                <a:ea typeface="Apple Symbols" panose="02000000000000000000" pitchFamily="2" charset="-79"/>
                <a:cs typeface="Cordia New" panose="020B0304020202020204" pitchFamily="34" charset="-34"/>
              </a:rPr>
              <a:t>Irsyad</a:t>
            </a:r>
            <a:r>
              <a:rPr lang="en-US" sz="36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Cordia New" panose="020B0304020202020204" pitchFamily="34" charset="-34"/>
                <a:ea typeface="Apple Symbols" panose="02000000000000000000" pitchFamily="2" charset="-79"/>
                <a:cs typeface="Cordia New" panose="020B0304020202020204" pitchFamily="34" charset="-34"/>
              </a:rPr>
              <a:t> </a:t>
            </a:r>
            <a:r>
              <a:rPr lang="en-US" sz="3600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rdia New" panose="020B0304020202020204" pitchFamily="34" charset="-34"/>
                <a:ea typeface="Apple Symbols" panose="02000000000000000000" pitchFamily="2" charset="-79"/>
                <a:cs typeface="Cordia New" panose="020B0304020202020204" pitchFamily="34" charset="-34"/>
              </a:rPr>
              <a:t>Ashari</a:t>
            </a:r>
            <a:endParaRPr lang="en-US" sz="3600" u="sng" dirty="0">
              <a:solidFill>
                <a:schemeClr val="tx1">
                  <a:lumMod val="85000"/>
                  <a:lumOff val="15000"/>
                </a:schemeClr>
              </a:solidFill>
              <a:latin typeface="Cordia New" panose="020B0304020202020204" pitchFamily="34" charset="-34"/>
              <a:ea typeface="Apple Symbols" panose="02000000000000000000" pitchFamily="2" charset="-79"/>
              <a:cs typeface="Cordia New" panose="020B0304020202020204" pitchFamily="34" charset="-34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ordia New" panose="020B0304020202020204" pitchFamily="34" charset="-34"/>
                <a:ea typeface="Apple Symbols" panose="02000000000000000000" pitchFamily="2" charset="-79"/>
                <a:cs typeface="Cordia New" panose="020B0304020202020204" pitchFamily="34" charset="-34"/>
              </a:rPr>
              <a:t>D42116305</a:t>
            </a:r>
          </a:p>
        </p:txBody>
      </p:sp>
    </p:spTree>
    <p:extLst>
      <p:ext uri="{BB962C8B-B14F-4D97-AF65-F5344CB8AC3E}">
        <p14:creationId xmlns:p14="http://schemas.microsoft.com/office/powerpoint/2010/main" val="3364281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8C9318-1146-B84E-9066-632AC39DB427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9198E3-C211-D741-B90F-0BAE375339CA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stomShape 1">
            <a:extLst>
              <a:ext uri="{FF2B5EF4-FFF2-40B4-BE49-F238E27FC236}">
                <a16:creationId xmlns:a16="http://schemas.microsoft.com/office/drawing/2014/main" id="{AEBB8390-D242-E343-BEF0-686D0AEAF696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Perakitan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Alat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48FEFD-23B5-EC42-B539-5C2F203F2922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2789B5-7050-0D4C-88BE-23731BE3AE9D}"/>
              </a:ext>
            </a:extLst>
          </p:cNvPr>
          <p:cNvCxnSpPr/>
          <p:nvPr/>
        </p:nvCxnSpPr>
        <p:spPr>
          <a:xfrm>
            <a:off x="22989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stomShape 1">
            <a:extLst>
              <a:ext uri="{FF2B5EF4-FFF2-40B4-BE49-F238E27FC236}">
                <a16:creationId xmlns:a16="http://schemas.microsoft.com/office/drawing/2014/main" id="{83F0D211-1EFC-8942-9433-208DB3A77E1B}"/>
              </a:ext>
            </a:extLst>
          </p:cNvPr>
          <p:cNvSpPr/>
          <p:nvPr/>
        </p:nvSpPr>
        <p:spPr>
          <a:xfrm>
            <a:off x="6634411" y="1413302"/>
            <a:ext cx="4677660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Perakitan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Software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EDDDFC39-1FB7-3848-950E-E9C48CD5A7EC}"/>
              </a:ext>
            </a:extLst>
          </p:cNvPr>
          <p:cNvSpPr/>
          <p:nvPr/>
        </p:nvSpPr>
        <p:spPr>
          <a:xfrm>
            <a:off x="812790" y="1409288"/>
            <a:ext cx="4677660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Perakitan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Hardware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67E4EB-0909-3746-A5D7-8045BD59F6FC}"/>
              </a:ext>
            </a:extLst>
          </p:cNvPr>
          <p:cNvSpPr txBox="1"/>
          <p:nvPr/>
        </p:nvSpPr>
        <p:spPr>
          <a:xfrm>
            <a:off x="487680" y="2772787"/>
            <a:ext cx="5457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</a:t>
            </a:r>
            <a:r>
              <a:rPr lang="en-US" sz="2400" dirty="0" err="1"/>
              <a:t>Skematik</a:t>
            </a:r>
            <a:r>
              <a:rPr lang="en-US" sz="2400" dirty="0"/>
              <a:t> Sensor </a:t>
            </a:r>
            <a:r>
              <a:rPr lang="en-US" sz="2400" dirty="0" err="1"/>
              <a:t>ke</a:t>
            </a:r>
            <a:r>
              <a:rPr lang="en-US" sz="2400" dirty="0"/>
              <a:t> </a:t>
            </a:r>
            <a:r>
              <a:rPr lang="en-US" sz="2400" dirty="0" err="1"/>
              <a:t>Komputer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E846A9-49DD-214D-80CA-A9CDCAFAE2A0}"/>
              </a:ext>
            </a:extLst>
          </p:cNvPr>
          <p:cNvSpPr txBox="1"/>
          <p:nvPr/>
        </p:nvSpPr>
        <p:spPr>
          <a:xfrm>
            <a:off x="487680" y="3900547"/>
            <a:ext cx="3431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Alur Pipa Air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C413D4-4E3D-514D-8573-FC91444EE7E2}"/>
              </a:ext>
            </a:extLst>
          </p:cNvPr>
          <p:cNvSpPr txBox="1"/>
          <p:nvPr/>
        </p:nvSpPr>
        <p:spPr>
          <a:xfrm>
            <a:off x="487680" y="4460628"/>
            <a:ext cx="3417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Pembuatan</a:t>
            </a:r>
            <a:r>
              <a:rPr lang="en-US" sz="2400" dirty="0"/>
              <a:t> Boks </a:t>
            </a:r>
            <a:r>
              <a:rPr lang="en-US" sz="2400" dirty="0" err="1"/>
              <a:t>Elektronik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AF0812-A0A7-7240-90E0-69AC8200092A}"/>
              </a:ext>
            </a:extLst>
          </p:cNvPr>
          <p:cNvSpPr txBox="1"/>
          <p:nvPr/>
        </p:nvSpPr>
        <p:spPr>
          <a:xfrm>
            <a:off x="487680" y="3336667"/>
            <a:ext cx="3671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</a:t>
            </a:r>
            <a:r>
              <a:rPr lang="en-US" sz="2400" dirty="0" err="1"/>
              <a:t>Wadah</a:t>
            </a:r>
            <a:r>
              <a:rPr lang="en-US" sz="2400" dirty="0"/>
              <a:t> Sensor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ED9E38-1E5D-284A-862F-3E6274FA577D}"/>
              </a:ext>
            </a:extLst>
          </p:cNvPr>
          <p:cNvSpPr txBox="1"/>
          <p:nvPr/>
        </p:nvSpPr>
        <p:spPr>
          <a:xfrm>
            <a:off x="6246994" y="2772787"/>
            <a:ext cx="4422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</a:t>
            </a:r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Otorisasi</a:t>
            </a:r>
            <a:r>
              <a:rPr lang="en-US" sz="2400" dirty="0"/>
              <a:t> User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4B8A3B-7D4E-C944-9015-5666717BFFDB}"/>
              </a:ext>
            </a:extLst>
          </p:cNvPr>
          <p:cNvSpPr txBox="1"/>
          <p:nvPr/>
        </p:nvSpPr>
        <p:spPr>
          <a:xfrm>
            <a:off x="6246994" y="3900547"/>
            <a:ext cx="55901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</a:t>
            </a:r>
            <a:r>
              <a:rPr lang="en-US" sz="2400" dirty="0" err="1"/>
              <a:t>Aplikasi</a:t>
            </a:r>
            <a:r>
              <a:rPr lang="en-US" sz="2400" dirty="0"/>
              <a:t> web Monitoring Flask </a:t>
            </a:r>
          </a:p>
          <a:p>
            <a:r>
              <a:rPr lang="en-US" sz="2400" dirty="0" err="1"/>
              <a:t>Dengan</a:t>
            </a:r>
            <a:r>
              <a:rPr lang="en-US" sz="2400" dirty="0"/>
              <a:t> web server </a:t>
            </a:r>
            <a:r>
              <a:rPr lang="en-US" sz="2400" dirty="0" err="1"/>
              <a:t>NginX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38AC7F-1766-3340-B67E-081D4F1772EE}"/>
              </a:ext>
            </a:extLst>
          </p:cNvPr>
          <p:cNvSpPr txBox="1"/>
          <p:nvPr/>
        </p:nvSpPr>
        <p:spPr>
          <a:xfrm>
            <a:off x="6246994" y="4728852"/>
            <a:ext cx="603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Koding</a:t>
            </a:r>
            <a:r>
              <a:rPr lang="en-US" sz="2400" dirty="0"/>
              <a:t> : 1. </a:t>
            </a:r>
            <a:r>
              <a:rPr lang="en-US" sz="2400" dirty="0" err="1"/>
              <a:t>Pembacaan</a:t>
            </a:r>
            <a:r>
              <a:rPr lang="en-US" sz="2400" dirty="0"/>
              <a:t> data sensor</a:t>
            </a:r>
          </a:p>
          <a:p>
            <a:r>
              <a:rPr lang="en-US" sz="2400" dirty="0"/>
              <a:t>		  2. </a:t>
            </a:r>
            <a:r>
              <a:rPr lang="en-US" sz="2400" dirty="0" err="1"/>
              <a:t>Algoritma</a:t>
            </a:r>
            <a:r>
              <a:rPr lang="en-US" sz="2400" dirty="0"/>
              <a:t> </a:t>
            </a:r>
            <a:r>
              <a:rPr lang="en-US" sz="2400" dirty="0" err="1"/>
              <a:t>Penggantian</a:t>
            </a:r>
            <a:r>
              <a:rPr lang="en-US" sz="2400" dirty="0"/>
              <a:t> Air </a:t>
            </a:r>
            <a:r>
              <a:rPr lang="en-US" sz="2400" dirty="0" err="1"/>
              <a:t>otomatis</a:t>
            </a:r>
            <a:r>
              <a:rPr lang="en-US" sz="2400" dirty="0"/>
              <a:t> </a:t>
            </a:r>
          </a:p>
          <a:p>
            <a:r>
              <a:rPr lang="en-US" sz="2400" dirty="0"/>
              <a:t>		  3. </a:t>
            </a:r>
            <a:r>
              <a:rPr lang="en-US" sz="2400" dirty="0" err="1"/>
              <a:t>Menampilkan</a:t>
            </a:r>
            <a:r>
              <a:rPr lang="en-US" sz="2400" dirty="0"/>
              <a:t> data di </a:t>
            </a:r>
            <a:r>
              <a:rPr lang="en-US" sz="2400" dirty="0" err="1"/>
              <a:t>halaman</a:t>
            </a:r>
            <a:r>
              <a:rPr lang="en-US" sz="2400" dirty="0"/>
              <a:t> web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B508CD-D2B6-1143-83D0-FA8AE655C609}"/>
              </a:ext>
            </a:extLst>
          </p:cNvPr>
          <p:cNvSpPr txBox="1"/>
          <p:nvPr/>
        </p:nvSpPr>
        <p:spPr>
          <a:xfrm>
            <a:off x="6246994" y="3336667"/>
            <a:ext cx="3507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</a:t>
            </a:r>
            <a:r>
              <a:rPr lang="en-US" sz="2400" dirty="0" err="1"/>
              <a:t>halaman</a:t>
            </a:r>
            <a:r>
              <a:rPr lang="en-US" sz="2400" dirty="0"/>
              <a:t> web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EDDA237-08D5-2843-8C20-C64A7A5B00F6}"/>
              </a:ext>
            </a:extLst>
          </p:cNvPr>
          <p:cNvCxnSpPr/>
          <p:nvPr/>
        </p:nvCxnSpPr>
        <p:spPr>
          <a:xfrm>
            <a:off x="6068291" y="997527"/>
            <a:ext cx="21771" cy="55363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323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16B81FCF-9E77-314A-8CBC-A02DC7DF5F26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trike="noStrike" spc="-1" dirty="0" err="1">
                <a:solidFill>
                  <a:srgbClr val="002060"/>
                </a:solidFill>
                <a:latin typeface="Palatino"/>
              </a:rPr>
              <a:t>Skematik</a:t>
            </a:r>
            <a:r>
              <a:rPr lang="en-ID" sz="3600" b="1" strike="noStrike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i="1" strike="noStrike" spc="-1" dirty="0">
                <a:solidFill>
                  <a:srgbClr val="002060"/>
                </a:solidFill>
                <a:latin typeface="Palatino"/>
              </a:rPr>
              <a:t>Wiring 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DAA1C7-AE59-CC48-9180-CFA8126F55A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B9C4479-4383-F34C-87FD-E18432EA8616}"/>
              </a:ext>
            </a:extLst>
          </p:cNvPr>
          <p:cNvCxnSpPr/>
          <p:nvPr/>
        </p:nvCxnSpPr>
        <p:spPr>
          <a:xfrm>
            <a:off x="22989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D9BC656-F512-B84D-83D2-A3A49C0BA35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43" y="1035248"/>
            <a:ext cx="10199425" cy="58227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917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30FBAD32-2D76-8A43-BE13-038C8B9C236E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Perakitan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Hardware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CD7BE7-F4D6-B942-9F8D-1038D8741DEA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1BF07DB-5ED7-404D-ADFC-A4ACCB7D75F8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0DBB14A-D8DA-094F-B5AA-7D5E5A28E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46" y="1446293"/>
            <a:ext cx="8669907" cy="508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88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554198B6-94F3-414B-822A-E5418FE635D9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Perakitan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Software</a:t>
            </a:r>
            <a:endParaRPr lang="en-ID" sz="3600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9FB264-4EC2-F744-9E52-190D34A2C70D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DE9240-367D-6E49-AA07-F76F631AE6BC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0B59ED9-4E38-5548-A0C2-567A542A1440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2" t="2183" r="8111" b="2740"/>
          <a:stretch/>
        </p:blipFill>
        <p:spPr>
          <a:xfrm>
            <a:off x="6295067" y="1380743"/>
            <a:ext cx="5518982" cy="45689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B82598-1580-A744-B068-4EEF922CF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" r="2894"/>
          <a:stretch/>
        </p:blipFill>
        <p:spPr>
          <a:xfrm>
            <a:off x="377951" y="1703643"/>
            <a:ext cx="5627994" cy="40965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66FB03-BF4C-3F42-BCC5-84F9828830DF}"/>
              </a:ext>
            </a:extLst>
          </p:cNvPr>
          <p:cNvSpPr/>
          <p:nvPr/>
        </p:nvSpPr>
        <p:spPr>
          <a:xfrm>
            <a:off x="4927425" y="4615841"/>
            <a:ext cx="645090" cy="2818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92A15D-9B60-C040-BF5D-5B00E25037E8}"/>
              </a:ext>
            </a:extLst>
          </p:cNvPr>
          <p:cNvSpPr txBox="1"/>
          <p:nvPr/>
        </p:nvSpPr>
        <p:spPr>
          <a:xfrm>
            <a:off x="4921161" y="4572093"/>
            <a:ext cx="776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Buster</a:t>
            </a:r>
          </a:p>
        </p:txBody>
      </p:sp>
    </p:spTree>
    <p:extLst>
      <p:ext uri="{BB962C8B-B14F-4D97-AF65-F5344CB8AC3E}">
        <p14:creationId xmlns:p14="http://schemas.microsoft.com/office/powerpoint/2010/main" val="786375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Flowchart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Pemantauan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Akuarium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27BE202-80E5-4C45-9F06-88D9FDF2DE2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76" y="1340326"/>
            <a:ext cx="4238289" cy="51935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845FB9-EABB-C742-B79E-108A910514A7}"/>
              </a:ext>
            </a:extLst>
          </p:cNvPr>
          <p:cNvSpPr txBox="1"/>
          <p:nvPr/>
        </p:nvSpPr>
        <p:spPr>
          <a:xfrm>
            <a:off x="5507665" y="2461444"/>
            <a:ext cx="586096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Data yang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diterima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oleh raspberry pi</a:t>
            </a:r>
          </a:p>
          <a:p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adalah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data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mentah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yang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harus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diolah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terlebih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dahulu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menjadi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bentuk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</a:rPr>
              <a:t>string 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yang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lebih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sederhana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agar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mudah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dibaca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oleh 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</a:rPr>
              <a:t>user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melalui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halaman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web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32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8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id-ID" sz="3600" b="1" dirty="0">
                <a:solidFill>
                  <a:srgbClr val="002060"/>
                </a:solidFill>
                <a:latin typeface="Palatino" pitchFamily="2" charset="77"/>
                <a:ea typeface="Palatino" pitchFamily="2" charset="77"/>
              </a:rPr>
              <a:t>Sistem Penggantian Air Otomatis</a:t>
            </a:r>
            <a:endParaRPr lang="en-ID" sz="3600" b="1" dirty="0">
              <a:solidFill>
                <a:srgbClr val="00206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5845FB9-EABB-C742-B79E-108A910514A7}"/>
              </a:ext>
            </a:extLst>
          </p:cNvPr>
          <p:cNvSpPr txBox="1"/>
          <p:nvPr/>
        </p:nvSpPr>
        <p:spPr>
          <a:xfrm>
            <a:off x="6015297" y="1540434"/>
            <a:ext cx="5889497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Otomatisasi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penggantian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air </a:t>
            </a:r>
          </a:p>
          <a:p>
            <a:pPr algn="r"/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dalam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penelitianini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terbagi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algn="r"/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atas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dua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buah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metode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, yang </a:t>
            </a:r>
          </a:p>
          <a:p>
            <a:pPr algn="r"/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pertama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ialah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metode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berdasarkan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algn="r"/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waktu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, dan yang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kedua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algn="r"/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adalah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berdasarkan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kekeruhan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air</a:t>
            </a:r>
          </a:p>
          <a:p>
            <a:pPr algn="r"/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yang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ditunjukkan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oleh sensor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turbiditas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en-ID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B70ED5-3255-484A-B44B-99C826229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13" y="1540434"/>
            <a:ext cx="2381694" cy="23816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B8E2C6-E0F6-F345-A746-78A303D04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05" y="4404430"/>
            <a:ext cx="1826272" cy="18262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7D985A-11E8-A946-8478-08FC1E8DD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275" y="4506263"/>
            <a:ext cx="1945170" cy="19451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3254BE-1F31-5A46-87BD-9273060E753D}"/>
              </a:ext>
            </a:extLst>
          </p:cNvPr>
          <p:cNvSpPr txBox="1"/>
          <p:nvPr/>
        </p:nvSpPr>
        <p:spPr>
          <a:xfrm>
            <a:off x="3568993" y="2546615"/>
            <a:ext cx="198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Ganti</a:t>
            </a:r>
            <a:r>
              <a:rPr lang="en-US" dirty="0"/>
              <a:t> Air </a:t>
            </a:r>
            <a:r>
              <a:rPr lang="en-US" dirty="0" err="1"/>
              <a:t>terjadwal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6852B4-593C-9346-9021-AFD164E5DAC5}"/>
              </a:ext>
            </a:extLst>
          </p:cNvPr>
          <p:cNvSpPr txBox="1"/>
          <p:nvPr/>
        </p:nvSpPr>
        <p:spPr>
          <a:xfrm>
            <a:off x="3115715" y="5478848"/>
            <a:ext cx="147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Kekeruhan</a:t>
            </a:r>
            <a:r>
              <a:rPr lang="en-US" dirty="0"/>
              <a:t> Air</a:t>
            </a:r>
          </a:p>
        </p:txBody>
      </p:sp>
    </p:spTree>
    <p:extLst>
      <p:ext uri="{BB962C8B-B14F-4D97-AF65-F5344CB8AC3E}">
        <p14:creationId xmlns:p14="http://schemas.microsoft.com/office/powerpoint/2010/main" val="2151455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8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id-ID" sz="3600" b="1" dirty="0">
                <a:solidFill>
                  <a:srgbClr val="002060"/>
                </a:solidFill>
                <a:latin typeface="Palatino" pitchFamily="2" charset="77"/>
                <a:ea typeface="Palatino" pitchFamily="2" charset="77"/>
              </a:rPr>
              <a:t>Sistem Penggantian Air Otomatis Metode Jadwal</a:t>
            </a:r>
            <a:endParaRPr lang="en-ID" sz="3600" b="1" dirty="0">
              <a:solidFill>
                <a:srgbClr val="00206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8B70ED5-3255-484A-B44B-99C826229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13" y="1540434"/>
            <a:ext cx="1888563" cy="18885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3254BE-1F31-5A46-87BD-9273060E753D}"/>
              </a:ext>
            </a:extLst>
          </p:cNvPr>
          <p:cNvSpPr txBox="1"/>
          <p:nvPr/>
        </p:nvSpPr>
        <p:spPr>
          <a:xfrm>
            <a:off x="629559" y="3602571"/>
            <a:ext cx="198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Ganti</a:t>
            </a:r>
            <a:r>
              <a:rPr lang="en-US" dirty="0"/>
              <a:t> Air </a:t>
            </a:r>
            <a:r>
              <a:rPr lang="en-US" dirty="0" err="1"/>
              <a:t>terjadwal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FAC6FD-44E4-C644-98A8-22DDA0E54FC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63" y="1212252"/>
            <a:ext cx="3447899" cy="551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58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8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id-ID" sz="3600" b="1" dirty="0">
                <a:solidFill>
                  <a:srgbClr val="002060"/>
                </a:solidFill>
                <a:latin typeface="Palatino" pitchFamily="2" charset="77"/>
                <a:ea typeface="Palatino" pitchFamily="2" charset="77"/>
              </a:rPr>
              <a:t>Sistem Penggantian Air Otomatis Metode </a:t>
            </a:r>
            <a:r>
              <a:rPr lang="id-ID" sz="3600" b="1" dirty="0" err="1">
                <a:solidFill>
                  <a:srgbClr val="002060"/>
                </a:solidFill>
                <a:latin typeface="Palatino" pitchFamily="2" charset="77"/>
                <a:ea typeface="Palatino" pitchFamily="2" charset="77"/>
              </a:rPr>
              <a:t>Kekeruhan</a:t>
            </a:r>
            <a:endParaRPr lang="en-ID" sz="3600" b="1" dirty="0">
              <a:solidFill>
                <a:srgbClr val="00206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A322538-BE16-FF48-AE0B-8A254AC82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93" y="2894606"/>
            <a:ext cx="1826272" cy="1826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705318-75C6-D94B-89C2-87BF5186E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63" y="2996439"/>
            <a:ext cx="1945170" cy="19451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7D8C42-1444-D048-A4A0-40F6DDD4762F}"/>
              </a:ext>
            </a:extLst>
          </p:cNvPr>
          <p:cNvSpPr txBox="1"/>
          <p:nvPr/>
        </p:nvSpPr>
        <p:spPr>
          <a:xfrm>
            <a:off x="1015122" y="5043442"/>
            <a:ext cx="147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Kekeruhan</a:t>
            </a:r>
            <a:r>
              <a:rPr lang="en-US" dirty="0"/>
              <a:t> Air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605B62-01B4-724E-8239-934FF259F95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122" y="1200868"/>
            <a:ext cx="3444157" cy="553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78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993F2B9-E104-D641-863B-851F630BAEDA}"/>
              </a:ext>
            </a:extLst>
          </p:cNvPr>
          <p:cNvSpPr/>
          <p:nvPr/>
        </p:nvSpPr>
        <p:spPr>
          <a:xfrm>
            <a:off x="157207" y="1266035"/>
            <a:ext cx="6446793" cy="363584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4922145-907B-9E4E-B069-35A8FF695173}"/>
              </a:ext>
            </a:extLst>
          </p:cNvPr>
          <p:cNvSpPr/>
          <p:nvPr/>
        </p:nvSpPr>
        <p:spPr>
          <a:xfrm>
            <a:off x="6788298" y="3541145"/>
            <a:ext cx="5302102" cy="309469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8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id-ID" sz="3600" b="1" dirty="0">
                <a:solidFill>
                  <a:srgbClr val="002060"/>
                </a:solidFill>
                <a:latin typeface="Palatino" pitchFamily="2" charset="77"/>
                <a:ea typeface="Palatino" pitchFamily="2" charset="77"/>
              </a:rPr>
              <a:t>Estimasi Waktu Penggunaan Baterai</a:t>
            </a:r>
            <a:endParaRPr lang="en-ID" sz="3600" b="1" dirty="0">
              <a:solidFill>
                <a:srgbClr val="00206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4C77F52-67BC-8340-8186-9FFE77CE49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3741517" y="1479166"/>
            <a:ext cx="4708965" cy="47089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81BA8E-0C35-0F41-AE84-BE1F269B1700}"/>
              </a:ext>
            </a:extLst>
          </p:cNvPr>
          <p:cNvSpPr/>
          <p:nvPr/>
        </p:nvSpPr>
        <p:spPr>
          <a:xfrm>
            <a:off x="287205" y="1330252"/>
            <a:ext cx="6096000" cy="33664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Perhitungan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berapa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lama UPS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dapat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mem</a:t>
            </a:r>
            <a:r>
              <a:rPr lang="en-ID" i="1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-backup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 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beban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:</a:t>
            </a:r>
            <a:b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Rumus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dasar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: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I	=  	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Kuat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Arus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(Ampere) yang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dideteksi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oleh sensor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arus</a:t>
            </a:r>
            <a:endParaRPr lang="en-ID" dirty="0">
              <a:solidFill>
                <a:schemeClr val="bg1"/>
              </a:solidFill>
              <a:latin typeface="+mj-lt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ID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P	= </a:t>
            </a:r>
            <a:r>
              <a:rPr lang="en-ID" sz="1600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	</a:t>
            </a:r>
            <a:r>
              <a:rPr lang="en-ID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Daya</a:t>
            </a:r>
            <a:r>
              <a:rPr lang="en-ID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(Watt)</a:t>
            </a:r>
            <a:endParaRPr lang="en-ID" sz="1600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ID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V	= 	</a:t>
            </a:r>
            <a:r>
              <a:rPr lang="en-ID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Tegangan</a:t>
            </a:r>
            <a:r>
              <a:rPr lang="en-ID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(Volt)</a:t>
            </a:r>
            <a:endParaRPr lang="en-ID" sz="1600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P	= 	V x I</a:t>
            </a:r>
            <a:b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V	= 	P/I</a:t>
            </a:r>
            <a:b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I	= 	P/V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996606-DAAB-E746-A48F-66A48A93DD14}"/>
              </a:ext>
            </a:extLst>
          </p:cNvPr>
          <p:cNvSpPr/>
          <p:nvPr/>
        </p:nvSpPr>
        <p:spPr>
          <a:xfrm>
            <a:off x="7244316" y="3405286"/>
            <a:ext cx="5808794" cy="3094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ID" sz="2400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Misalnya</a:t>
            </a:r>
            <a:r>
              <a:rPr lang="en-ID" sz="24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I = 4,167 Ampere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Maka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didapat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:</a:t>
            </a:r>
            <a:b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Waktu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pemakaian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	= 	50 Ah/4,167 A 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=     11,99 jam -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deffisiensi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baterai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sebesar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20 %</a:t>
            </a:r>
            <a:b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= 	11,99 jam - 2,398 jam</a:t>
            </a:r>
            <a:b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= 	9,592 Jam ( 9 Jam 35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Menit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31,2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Detik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978678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4922145-907B-9E4E-B069-35A8FF695173}"/>
              </a:ext>
            </a:extLst>
          </p:cNvPr>
          <p:cNvSpPr/>
          <p:nvPr/>
        </p:nvSpPr>
        <p:spPr>
          <a:xfrm>
            <a:off x="4921034" y="1261758"/>
            <a:ext cx="2763520" cy="29870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8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id-ID" sz="3600" b="1" dirty="0">
                <a:solidFill>
                  <a:srgbClr val="002060"/>
                </a:solidFill>
                <a:latin typeface="Palatino" pitchFamily="2" charset="77"/>
                <a:ea typeface="Palatino" pitchFamily="2" charset="77"/>
              </a:rPr>
              <a:t>Visualisasi Data ke Halaman Web</a:t>
            </a:r>
            <a:endParaRPr lang="en-ID" sz="3600" b="1" dirty="0">
              <a:solidFill>
                <a:srgbClr val="00206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D874B7E-550B-794D-B5C7-4933CCE4337C}"/>
              </a:ext>
            </a:extLst>
          </p:cNvPr>
          <p:cNvSpPr/>
          <p:nvPr/>
        </p:nvSpPr>
        <p:spPr>
          <a:xfrm>
            <a:off x="219474" y="3883704"/>
            <a:ext cx="3227677" cy="266589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3F66CF77-D959-A445-9D60-EE94496E52CE}"/>
              </a:ext>
            </a:extLst>
          </p:cNvPr>
          <p:cNvSpPr/>
          <p:nvPr/>
        </p:nvSpPr>
        <p:spPr>
          <a:xfrm rot="19000291">
            <a:off x="3189178" y="2977884"/>
            <a:ext cx="1609324" cy="691633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A95654-3629-4B4F-B651-039E9FE89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98" y="5335495"/>
            <a:ext cx="1049955" cy="10499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2A8B800-0EB6-3D4C-BA25-C3229F63C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07" y="4248798"/>
            <a:ext cx="887297" cy="79313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8B1ED20-D55E-2F43-B78E-1B31449C3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570" y="5416823"/>
            <a:ext cx="698973" cy="88729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75AE0B6-C0FB-A242-AA67-A72E5DE860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5637" y="4757490"/>
            <a:ext cx="887297" cy="8003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C9DBBA7-0DF2-364C-A3AF-3900F0E2B894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50000"/>
          </a:blip>
          <a:stretch>
            <a:fillRect/>
          </a:stretch>
        </p:blipFill>
        <p:spPr>
          <a:xfrm>
            <a:off x="2232934" y="4003077"/>
            <a:ext cx="1154602" cy="1154602"/>
          </a:xfrm>
          <a:prstGeom prst="rect">
            <a:avLst/>
          </a:prstGeom>
        </p:spPr>
      </p:pic>
      <p:sp>
        <p:nvSpPr>
          <p:cNvPr id="33" name="Right Arrow 32">
            <a:extLst>
              <a:ext uri="{FF2B5EF4-FFF2-40B4-BE49-F238E27FC236}">
                <a16:creationId xmlns:a16="http://schemas.microsoft.com/office/drawing/2014/main" id="{0ACC526A-F2E4-6541-9AE7-490526642013}"/>
              </a:ext>
            </a:extLst>
          </p:cNvPr>
          <p:cNvSpPr/>
          <p:nvPr/>
        </p:nvSpPr>
        <p:spPr>
          <a:xfrm rot="2391271">
            <a:off x="7745165" y="3146429"/>
            <a:ext cx="1609324" cy="691633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7ADF737-555B-E34B-A40E-050767C4B36A}"/>
              </a:ext>
            </a:extLst>
          </p:cNvPr>
          <p:cNvSpPr/>
          <p:nvPr/>
        </p:nvSpPr>
        <p:spPr>
          <a:xfrm>
            <a:off x="9233222" y="3664159"/>
            <a:ext cx="2763520" cy="29870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701DB5C-7E66-724B-887A-7CD248EFA5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79980" y="4003877"/>
            <a:ext cx="1108516" cy="110851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E00F125-E562-4E43-BE54-64FD0198EE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1460" y="4020636"/>
            <a:ext cx="1108516" cy="110851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8781AA8-E908-6049-88E5-676062841E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1726" y="5256326"/>
            <a:ext cx="1108516" cy="110851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A4992F7-1457-AB49-AE28-B96839B8EB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7213" y="2711111"/>
            <a:ext cx="1774492" cy="133086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A5ED9C8-ADDE-5E41-992E-33220ABACB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65151" y="1406284"/>
            <a:ext cx="1155141" cy="148495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7A684BE-5F79-454A-980A-1B6B84CCA4A9}"/>
              </a:ext>
            </a:extLst>
          </p:cNvPr>
          <p:cNvSpPr txBox="1"/>
          <p:nvPr/>
        </p:nvSpPr>
        <p:spPr>
          <a:xfrm>
            <a:off x="306857" y="3479493"/>
            <a:ext cx="2893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pembacaan</a:t>
            </a:r>
            <a:r>
              <a:rPr lang="en-US" dirty="0"/>
              <a:t> sensor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B0DCD4F-9E55-4448-BD3B-418A5B338C07}"/>
              </a:ext>
            </a:extLst>
          </p:cNvPr>
          <p:cNvSpPr txBox="1"/>
          <p:nvPr/>
        </p:nvSpPr>
        <p:spPr>
          <a:xfrm>
            <a:off x="5159853" y="4571978"/>
            <a:ext cx="241059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Python </a:t>
            </a:r>
          </a:p>
          <a:p>
            <a:pPr algn="ctr"/>
            <a:r>
              <a:rPr lang="en-US" sz="2800" dirty="0"/>
              <a:t>in </a:t>
            </a:r>
          </a:p>
          <a:p>
            <a:pPr algn="ctr"/>
            <a:r>
              <a:rPr lang="en-US" sz="2800" dirty="0"/>
              <a:t>Flask Web App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2EB631-0E21-BD49-82F6-A0510A97E151}"/>
              </a:ext>
            </a:extLst>
          </p:cNvPr>
          <p:cNvSpPr txBox="1"/>
          <p:nvPr/>
        </p:nvSpPr>
        <p:spPr>
          <a:xfrm>
            <a:off x="9452127" y="3062090"/>
            <a:ext cx="2272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/>
              <a:t>Halaman</a:t>
            </a:r>
            <a:r>
              <a:rPr lang="en-US" sz="2800" dirty="0"/>
              <a:t> Web</a:t>
            </a:r>
          </a:p>
        </p:txBody>
      </p:sp>
    </p:spTree>
    <p:extLst>
      <p:ext uri="{BB962C8B-B14F-4D97-AF65-F5344CB8AC3E}">
        <p14:creationId xmlns:p14="http://schemas.microsoft.com/office/powerpoint/2010/main" val="2358052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6432F214-1014-5D47-AAE6-797165AF2CAB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LATAR BELAKANG :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Perawatan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Ikan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hias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18DF1B-14B7-FF4C-A164-4CC7154861C0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CE0A28-C3A7-5F4C-A59B-ECC191FD8591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7DDA226-34D8-9B45-AE47-C93A3DECFFB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006513" y="2295756"/>
            <a:ext cx="7405200" cy="5295543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91C8F6-B453-444E-9945-9DDC9D0DC041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733915" y="1109254"/>
            <a:ext cx="1429401" cy="1368104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11F5E8-D46C-6D40-9972-02AB543433BB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6794584" y="1179978"/>
            <a:ext cx="1381867" cy="1235151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6B2720-6E58-9C4D-951A-AE63E18CD8C6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3226285" y="1358148"/>
            <a:ext cx="1559791" cy="1559791"/>
          </a:xfrm>
          <a:prstGeom prst="rect">
            <a:avLst/>
          </a:prstGeom>
          <a:ln>
            <a:noFill/>
          </a:ln>
        </p:spPr>
      </p:pic>
      <p:sp>
        <p:nvSpPr>
          <p:cNvPr id="15" name="CustomShape 6">
            <a:extLst>
              <a:ext uri="{FF2B5EF4-FFF2-40B4-BE49-F238E27FC236}">
                <a16:creationId xmlns:a16="http://schemas.microsoft.com/office/drawing/2014/main" id="{AC66AC22-D1D5-D048-8D01-1132A4B7D1CA}"/>
              </a:ext>
            </a:extLst>
          </p:cNvPr>
          <p:cNvSpPr/>
          <p:nvPr/>
        </p:nvSpPr>
        <p:spPr>
          <a:xfrm>
            <a:off x="701758" y="4110605"/>
            <a:ext cx="2313555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ID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Kebersihan</a:t>
            </a:r>
            <a:r>
              <a:rPr lang="en-ID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air</a:t>
            </a:r>
            <a:endParaRPr lang="en-ID" sz="2400" b="0" strike="noStrike" spc="-1" dirty="0">
              <a:latin typeface="Arial"/>
            </a:endParaRPr>
          </a:p>
        </p:txBody>
      </p:sp>
      <p:sp>
        <p:nvSpPr>
          <p:cNvPr id="19" name="CustomShape 9">
            <a:extLst>
              <a:ext uri="{FF2B5EF4-FFF2-40B4-BE49-F238E27FC236}">
                <a16:creationId xmlns:a16="http://schemas.microsoft.com/office/drawing/2014/main" id="{7405A66F-D347-B34C-9740-CE9662DD7A90}"/>
              </a:ext>
            </a:extLst>
          </p:cNvPr>
          <p:cNvSpPr/>
          <p:nvPr/>
        </p:nvSpPr>
        <p:spPr>
          <a:xfrm>
            <a:off x="2311426" y="5603608"/>
            <a:ext cx="1735920" cy="63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ID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Oxygen</a:t>
            </a:r>
            <a:endParaRPr lang="en-ID" sz="3200" b="0" strike="noStrike" spc="-1" dirty="0">
              <a:latin typeface="Arial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1EA150E-3CC1-D94F-BD63-3AE4AB2E63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878" y="5110183"/>
            <a:ext cx="1559791" cy="155979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07DA338-B26E-F144-919D-7E371EE1CC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134" y="1847272"/>
            <a:ext cx="1826272" cy="18262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CA85DFC-B58A-294E-ACDB-B90F2901A2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323" y="2055367"/>
            <a:ext cx="1945170" cy="1945170"/>
          </a:xfrm>
          <a:prstGeom prst="rect">
            <a:avLst/>
          </a:prstGeom>
        </p:spPr>
      </p:pic>
      <p:sp>
        <p:nvSpPr>
          <p:cNvPr id="26" name="CustomShape 6">
            <a:extLst>
              <a:ext uri="{FF2B5EF4-FFF2-40B4-BE49-F238E27FC236}">
                <a16:creationId xmlns:a16="http://schemas.microsoft.com/office/drawing/2014/main" id="{B275D3E3-5487-C342-8CD3-198F0AA48102}"/>
              </a:ext>
            </a:extLst>
          </p:cNvPr>
          <p:cNvSpPr/>
          <p:nvPr/>
        </p:nvSpPr>
        <p:spPr>
          <a:xfrm>
            <a:off x="3273372" y="2917939"/>
            <a:ext cx="2224861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ID" sz="2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Penerangan</a:t>
            </a:r>
            <a:endParaRPr lang="en-ID" sz="2800" b="0" strike="noStrike" spc="-1" dirty="0">
              <a:latin typeface="Arial"/>
            </a:endParaRPr>
          </a:p>
        </p:txBody>
      </p:sp>
      <p:sp>
        <p:nvSpPr>
          <p:cNvPr id="27" name="CustomShape 6">
            <a:extLst>
              <a:ext uri="{FF2B5EF4-FFF2-40B4-BE49-F238E27FC236}">
                <a16:creationId xmlns:a16="http://schemas.microsoft.com/office/drawing/2014/main" id="{90995D07-EB21-F64F-A600-3392CD258EB4}"/>
              </a:ext>
            </a:extLst>
          </p:cNvPr>
          <p:cNvSpPr/>
          <p:nvPr/>
        </p:nvSpPr>
        <p:spPr>
          <a:xfrm>
            <a:off x="6386351" y="2617519"/>
            <a:ext cx="2509996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ID" sz="2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Ketinggian</a:t>
            </a:r>
            <a:r>
              <a:rPr lang="en-ID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air</a:t>
            </a:r>
            <a:endParaRPr lang="en-ID" sz="2800" b="0" strike="noStrike" spc="-1" dirty="0">
              <a:latin typeface="Arial"/>
            </a:endParaRPr>
          </a:p>
        </p:txBody>
      </p:sp>
      <p:sp>
        <p:nvSpPr>
          <p:cNvPr id="28" name="CustomShape 6">
            <a:extLst>
              <a:ext uri="{FF2B5EF4-FFF2-40B4-BE49-F238E27FC236}">
                <a16:creationId xmlns:a16="http://schemas.microsoft.com/office/drawing/2014/main" id="{5CC972FC-7409-1648-ABF9-085F43DF7F28}"/>
              </a:ext>
            </a:extLst>
          </p:cNvPr>
          <p:cNvSpPr/>
          <p:nvPr/>
        </p:nvSpPr>
        <p:spPr>
          <a:xfrm>
            <a:off x="9404627" y="2634062"/>
            <a:ext cx="2301759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D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Suhu</a:t>
            </a:r>
            <a:r>
              <a:rPr lang="en-ID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air</a:t>
            </a:r>
            <a:endParaRPr lang="en-ID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745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40AF250E-D28E-CD4C-A270-E16B10DEAE6F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Hasil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Rancang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Bangun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Alat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(Hardware)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A1B682-4CA2-634B-8AB0-83DAB468329D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648719-4A46-E34D-A305-18A6F50CEBF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78C9F5A-1421-8741-8154-5BCF7DA0A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05" y="1549395"/>
            <a:ext cx="2743183" cy="27431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1D989-A436-8848-BB0B-CFDF089FC15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557" y="1549396"/>
            <a:ext cx="27432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6AFE30-C809-574B-8358-AAF55989E43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728" y="1549395"/>
            <a:ext cx="27432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61E510-BE67-974A-9428-D254C2E10AAA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48" y="1549395"/>
            <a:ext cx="2743189" cy="27431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723FA3-19DD-2C42-B649-24CB1DDE985A}"/>
              </a:ext>
            </a:extLst>
          </p:cNvPr>
          <p:cNvSpPr txBox="1"/>
          <p:nvPr/>
        </p:nvSpPr>
        <p:spPr>
          <a:xfrm>
            <a:off x="958333" y="4816733"/>
            <a:ext cx="15025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Sensor</a:t>
            </a:r>
          </a:p>
          <a:p>
            <a:pPr algn="ctr"/>
            <a:r>
              <a:rPr lang="en-US" sz="2400" dirty="0" err="1"/>
              <a:t>Ketinggian</a:t>
            </a:r>
            <a:endParaRPr lang="en-US" sz="2400" dirty="0"/>
          </a:p>
          <a:p>
            <a:pPr algn="ctr"/>
            <a:r>
              <a:rPr lang="en-US" sz="2400" dirty="0"/>
              <a:t>Air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CDF24C-1AAB-C243-BE2C-70C818DC2CAE}"/>
              </a:ext>
            </a:extLst>
          </p:cNvPr>
          <p:cNvSpPr txBox="1"/>
          <p:nvPr/>
        </p:nvSpPr>
        <p:spPr>
          <a:xfrm>
            <a:off x="3622430" y="4816733"/>
            <a:ext cx="197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Boks </a:t>
            </a:r>
            <a:r>
              <a:rPr lang="en-US" sz="2400" dirty="0" err="1"/>
              <a:t>Elektronik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FD541F-80B4-FC41-AC80-7CF387503A01}"/>
              </a:ext>
            </a:extLst>
          </p:cNvPr>
          <p:cNvSpPr txBox="1"/>
          <p:nvPr/>
        </p:nvSpPr>
        <p:spPr>
          <a:xfrm>
            <a:off x="6794029" y="4816733"/>
            <a:ext cx="15554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Sensor</a:t>
            </a:r>
          </a:p>
          <a:p>
            <a:pPr algn="ctr"/>
            <a:r>
              <a:rPr lang="en-US" sz="2400" dirty="0" err="1"/>
              <a:t>Kekeruhan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Air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566F14-3E87-0A40-9B58-B35879518AA5}"/>
              </a:ext>
            </a:extLst>
          </p:cNvPr>
          <p:cNvSpPr txBox="1"/>
          <p:nvPr/>
        </p:nvSpPr>
        <p:spPr>
          <a:xfrm>
            <a:off x="10006244" y="4816733"/>
            <a:ext cx="9861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Sensor</a:t>
            </a:r>
          </a:p>
          <a:p>
            <a:pPr algn="ctr"/>
            <a:r>
              <a:rPr lang="en-US" sz="2400" dirty="0" err="1"/>
              <a:t>Suhu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386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8D3E14F4-C2F2-B240-9F5F-37E29D2FF2B0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Hasil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Rancang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Bangun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Alat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(Software)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18CFA1-E066-EC44-B782-276FF482E3B3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59C8F0-F84F-2146-9434-5A89160D568A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DAA7D35-EAE6-C846-AF26-A12617F72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26" y="1313946"/>
            <a:ext cx="2307296" cy="43658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710D0-E1AD-C64A-BCED-420D98F62673}"/>
              </a:ext>
            </a:extLst>
          </p:cNvPr>
          <p:cNvSpPr txBox="1"/>
          <p:nvPr/>
        </p:nvSpPr>
        <p:spPr>
          <a:xfrm>
            <a:off x="869052" y="5905830"/>
            <a:ext cx="2016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Halaman</a:t>
            </a:r>
            <a:r>
              <a:rPr lang="en-US" sz="2400" dirty="0"/>
              <a:t> Login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69F069-9FCD-0445-B36E-4FF786FDB2F7}"/>
              </a:ext>
            </a:extLst>
          </p:cNvPr>
          <p:cNvSpPr txBox="1"/>
          <p:nvPr/>
        </p:nvSpPr>
        <p:spPr>
          <a:xfrm>
            <a:off x="6683508" y="5905829"/>
            <a:ext cx="2071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Halaman</a:t>
            </a:r>
            <a:r>
              <a:rPr lang="en-US" sz="2400" dirty="0"/>
              <a:t> Home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FB0AD8-0AD6-4741-BFE0-E1C357BC9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912" y="1375867"/>
            <a:ext cx="5574888" cy="430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77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C3F4D621-FED6-434D-831E-EF493432CB0C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85DC46-F0A3-B34E-B3D7-937CF069A7FD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0B111D-5CEF-AD47-8E0A-4CC0190766F9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A80DF09-A001-444C-8DEC-D9E3F0B74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0220" y="1745220"/>
            <a:ext cx="1327293" cy="13272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C1B6E3-C1E6-D441-8A71-C6D51C6F811C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5040241" y="1729270"/>
            <a:ext cx="2274959" cy="19238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B65076-B25D-E445-99BD-6237517A4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942" y="1730354"/>
            <a:ext cx="1365348" cy="12204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BD8F5C-95D3-BD4C-8F35-6CF1139AD2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6997" y="4625030"/>
            <a:ext cx="1327293" cy="16849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2F199DA-48AC-6D41-AFB9-7BC2A625F2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9495" y="4386057"/>
            <a:ext cx="1923871" cy="19238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FE76DBE-F0B8-C242-B219-F8F7341215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8940" y="4331508"/>
            <a:ext cx="1921124" cy="173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80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0AAA602D-80C0-E549-9350-4805BCF3103D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Pembacaan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Suhu</a:t>
            </a:r>
            <a:endParaRPr lang="en-ID" sz="3600" b="0" i="1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5E3A01-6F0B-4140-AA46-4260BF2E1098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40469C-414B-5645-ABA1-77FA82C775CE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21140B3-C8B4-5245-817B-A53A437D66D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03" y="1563173"/>
            <a:ext cx="10770594" cy="18658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80834C-05DE-1B46-AEA3-38FB97C13FD4}"/>
              </a:ext>
            </a:extLst>
          </p:cNvPr>
          <p:cNvSpPr/>
          <p:nvPr/>
        </p:nvSpPr>
        <p:spPr>
          <a:xfrm>
            <a:off x="676837" y="3737885"/>
            <a:ext cx="10770594" cy="2795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Aft>
                <a:spcPts val="700"/>
              </a:spcAft>
            </a:pP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Gambar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diatas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menunjukkan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pembacaan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data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suhu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dari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sensor DS18B20 pada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akuarium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utama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dimana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“t=23812”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merupakan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label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dari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Temperature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dengan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data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suhu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23.812</a:t>
            </a:r>
            <a:r>
              <a:rPr lang="en-US" sz="2400" baseline="30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0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C yang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masih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berbentuk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raw 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dan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tentu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saja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harus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di 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parse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terlebih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dahulu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ke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dalam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bentuk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i="1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stirng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sederhana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agar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bisa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dengan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mudah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dibaca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oleh 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user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dari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halaman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web.</a:t>
            </a:r>
            <a:endParaRPr lang="en-ID" sz="2400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+mj-lt"/>
              <a:ea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4238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0AAA602D-80C0-E549-9350-4805BCF3103D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Ketinggian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</a:t>
            </a:r>
            <a:endParaRPr lang="en-ID" sz="3600" b="0" i="1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5E3A01-6F0B-4140-AA46-4260BF2E1098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40469C-414B-5645-ABA1-77FA82C775CE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BCB3A31-A2F4-2941-8905-BC83A85BF146}"/>
              </a:ext>
            </a:extLst>
          </p:cNvPr>
          <p:cNvSpPr/>
          <p:nvPr/>
        </p:nvSpPr>
        <p:spPr>
          <a:xfrm>
            <a:off x="502427" y="1506675"/>
            <a:ext cx="5136373" cy="3082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Aft>
                <a:spcPts val="700"/>
              </a:spcAft>
            </a:pP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Pengujian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pada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sistem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pembacaan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ketinggian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air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ini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dilakukan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dengan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cara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menempatkan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sensor ultrasonic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diatas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akuarium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dengan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tiang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setinggi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25cm agar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pembacaan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lebih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akurat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seperti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gambar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disamping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endParaRPr lang="en-ID" sz="2000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+mj-lt"/>
              <a:ea typeface="Arial Unicode MS" panose="020B0604020202020204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CEC997-39B3-D24B-AA9B-354F4997E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0262" y="5860473"/>
            <a:ext cx="8643743" cy="67337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213F58-5BE9-2C49-B7D3-1B9409E3E564}"/>
              </a:ext>
            </a:extLst>
          </p:cNvPr>
          <p:cNvSpPr/>
          <p:nvPr/>
        </p:nvSpPr>
        <p:spPr>
          <a:xfrm>
            <a:off x="2001341" y="5966398"/>
            <a:ext cx="8121583" cy="498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700"/>
              </a:spcAft>
            </a:pPr>
            <a:r>
              <a:rPr lang="en-US" sz="2400" dirty="0" err="1">
                <a:uFill>
                  <a:solidFill>
                    <a:srgbClr val="FFFFFF"/>
                  </a:solidFill>
                </a:uFill>
                <a:latin typeface="Times New Roman,Bold" pitchFamily="2" charset="0"/>
                <a:ea typeface="Arial Unicode MS" panose="020B0604020202020204" pitchFamily="34" charset="-128"/>
              </a:rPr>
              <a:t>Ketinggian</a:t>
            </a:r>
            <a:r>
              <a:rPr lang="en-US" sz="2400" dirty="0">
                <a:uFill>
                  <a:solidFill>
                    <a:srgbClr val="FFFFFF"/>
                  </a:solidFill>
                </a:uFill>
                <a:latin typeface="Times New Roman,Bold" pitchFamily="2" charset="0"/>
                <a:ea typeface="Arial Unicode MS" panose="020B0604020202020204" pitchFamily="34" charset="-128"/>
              </a:rPr>
              <a:t> air = (Tinggi </a:t>
            </a:r>
            <a:r>
              <a:rPr lang="en-US" sz="2400" dirty="0" err="1">
                <a:uFill>
                  <a:solidFill>
                    <a:srgbClr val="FFFFFF"/>
                  </a:solidFill>
                </a:uFill>
                <a:latin typeface="Times New Roman,Bold" pitchFamily="2" charset="0"/>
                <a:ea typeface="Arial Unicode MS" panose="020B0604020202020204" pitchFamily="34" charset="-128"/>
              </a:rPr>
              <a:t>akuarium</a:t>
            </a:r>
            <a:r>
              <a:rPr lang="en-US" sz="2400" dirty="0">
                <a:uFill>
                  <a:solidFill>
                    <a:srgbClr val="FFFFFF"/>
                  </a:solidFill>
                </a:uFill>
                <a:latin typeface="Times New Roman,Bold" pitchFamily="2" charset="0"/>
                <a:ea typeface="Arial Unicode MS" panose="020B0604020202020204" pitchFamily="34" charset="-128"/>
              </a:rPr>
              <a:t> +  25) – </a:t>
            </a:r>
            <a:r>
              <a:rPr lang="en-US" sz="2400" dirty="0" err="1">
                <a:uFill>
                  <a:solidFill>
                    <a:srgbClr val="FFFFFF"/>
                  </a:solidFill>
                </a:uFill>
                <a:latin typeface="Times New Roman,Bold" pitchFamily="2" charset="0"/>
                <a:ea typeface="Arial Unicode MS" panose="020B0604020202020204" pitchFamily="34" charset="-128"/>
              </a:rPr>
              <a:t>Jarak</a:t>
            </a:r>
            <a:r>
              <a:rPr lang="en-US" sz="2400" dirty="0">
                <a:uFill>
                  <a:solidFill>
                    <a:srgbClr val="FFFFFF"/>
                  </a:solidFill>
                </a:uFill>
                <a:latin typeface="Times New Roman,Bold" pitchFamily="2" charset="0"/>
                <a:ea typeface="Arial Unicode MS" panose="020B0604020202020204" pitchFamily="34" charset="-128"/>
              </a:rPr>
              <a:t> tank </a:t>
            </a:r>
            <a:r>
              <a:rPr lang="en-US" sz="2400" dirty="0" err="1">
                <a:uFill>
                  <a:solidFill>
                    <a:srgbClr val="FFFFFF"/>
                  </a:solidFill>
                </a:uFill>
                <a:latin typeface="Times New Roman,Bold" pitchFamily="2" charset="0"/>
                <a:ea typeface="Arial Unicode MS" panose="020B0604020202020204" pitchFamily="34" charset="-128"/>
              </a:rPr>
              <a:t>berisi</a:t>
            </a:r>
            <a:endParaRPr lang="en-ID" sz="2400" dirty="0"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ea typeface="Arial Unicode MS" panose="020B0604020202020204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D94921-9BD2-1B42-9971-0BB777AF981F}"/>
              </a:ext>
            </a:extLst>
          </p:cNvPr>
          <p:cNvSpPr/>
          <p:nvPr/>
        </p:nvSpPr>
        <p:spPr>
          <a:xfrm>
            <a:off x="1645666" y="5082183"/>
            <a:ext cx="8836559" cy="725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Aft>
                <a:spcPts val="700"/>
              </a:spcAft>
            </a:pP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Rumus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untuk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mengetahui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tinggi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air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akuarium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:</a:t>
            </a:r>
            <a:endParaRPr lang="en-ID" sz="2400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+mj-lt"/>
              <a:ea typeface="Arial Unicode MS" panose="020B0604020202020204" pitchFamily="34" charset="-128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3977D7-F25F-5B40-AC79-EE6C5ABA3EE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605" y="1593285"/>
            <a:ext cx="3369525" cy="336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52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0AAA602D-80C0-E549-9350-4805BCF3103D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Ketinggian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</a:t>
            </a:r>
            <a:endParaRPr lang="en-ID" sz="3600" b="0" i="1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5E3A01-6F0B-4140-AA46-4260BF2E1098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40469C-414B-5645-ABA1-77FA82C775CE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97FF507-CCFF-B446-83E0-5510284A91A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90"/>
          <a:stretch/>
        </p:blipFill>
        <p:spPr bwMode="auto">
          <a:xfrm>
            <a:off x="1660863" y="1949182"/>
            <a:ext cx="8870273" cy="3021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4310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0AAA602D-80C0-E549-9350-4805BCF3103D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Kekeruhan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</a:t>
            </a:r>
            <a:endParaRPr lang="en-ID" sz="3600" b="0" i="1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5E3A01-6F0B-4140-AA46-4260BF2E1098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40469C-414B-5645-ABA1-77FA82C775CE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052D95A-9F03-944B-9ED7-27572A26708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000" y="1527028"/>
            <a:ext cx="7676140" cy="21849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A0C863-13E2-CD4E-8FDE-7C142800A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805" y="2336529"/>
            <a:ext cx="3881074" cy="3881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3823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0AAA602D-80C0-E549-9350-4805BCF3103D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Penggantian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</a:t>
            </a:r>
            <a:endParaRPr lang="en-ID" sz="3600" b="0" i="1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5E3A01-6F0B-4140-AA46-4260BF2E1098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40469C-414B-5645-ABA1-77FA82C775CE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4E6C200-2DE3-FC43-9502-409FE5EC5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678" y="2410804"/>
            <a:ext cx="2584768" cy="25847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FE1C77-CE31-3748-8406-2DA6B3B5D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553" y="2562533"/>
            <a:ext cx="2584767" cy="233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11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Penggantian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Metode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Penjadwalan</a:t>
            </a:r>
            <a:endParaRPr lang="en-ID" sz="3600" i="1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92B86E6-BCB4-5841-B4BB-749917902CC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992" y="1631949"/>
            <a:ext cx="7410015" cy="266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800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Penggantian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Metode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Kekeruhan</a:t>
            </a:r>
            <a:endParaRPr lang="en-ID" sz="3600" i="1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4429762-812F-9542-9F4B-7BA0EDB8063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216" y="1752599"/>
            <a:ext cx="8307567" cy="311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27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8075299-21BF-A543-BFF1-38993392B6D3}"/>
              </a:ext>
            </a:extLst>
          </p:cNvPr>
          <p:cNvPicPr/>
          <p:nvPr/>
        </p:nvPicPr>
        <p:blipFill rotWithShape="1">
          <a:blip r:embed="rId2"/>
          <a:srcRect t="13283" b="7255"/>
          <a:stretch/>
        </p:blipFill>
        <p:spPr>
          <a:xfrm>
            <a:off x="498759" y="1246910"/>
            <a:ext cx="11222181" cy="5023262"/>
          </a:xfrm>
          <a:prstGeom prst="rect">
            <a:avLst/>
          </a:prstGeom>
          <a:ln>
            <a:noFill/>
          </a:ln>
        </p:spPr>
      </p:pic>
      <p:sp>
        <p:nvSpPr>
          <p:cNvPr id="4" name="CustomShape 1">
            <a:extLst>
              <a:ext uri="{FF2B5EF4-FFF2-40B4-BE49-F238E27FC236}">
                <a16:creationId xmlns:a16="http://schemas.microsoft.com/office/drawing/2014/main" id="{82B2EE5F-5E63-354B-B17A-4151D3DC43F9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LATAR BELAKANG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76DE78C1-7696-E44C-83D9-E84D91C1A386}"/>
              </a:ext>
            </a:extLst>
          </p:cNvPr>
          <p:cNvSpPr/>
          <p:nvPr/>
        </p:nvSpPr>
        <p:spPr>
          <a:xfrm>
            <a:off x="926275" y="1464480"/>
            <a:ext cx="457056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en-ID" sz="1800" b="0" strike="noStrike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ID" sz="1800" b="0" strike="noStrike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ID" sz="1800" b="0" strike="noStrike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ID" sz="1800" b="0" strike="noStrike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Tahun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2017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nilai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ekspor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ikan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hias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Indonesia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mencapai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USD 27,61 Juta (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sekitar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Rp.386 M) dan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merupakan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nilai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ekspor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ikan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hias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tertinggi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dalam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enam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tahun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terakhir</a:t>
            </a:r>
            <a:endParaRPr lang="en-ID" sz="2400" b="0" strike="noStrike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(BPS, 2018).</a:t>
            </a:r>
            <a:endParaRPr lang="en-ID" sz="2400" b="0" strike="noStrike" spc="-1" dirty="0">
              <a:solidFill>
                <a:schemeClr val="bg1"/>
              </a:solidFill>
              <a:latin typeface="Arial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10B65B2-C546-424C-9229-18D6DCD44253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7D6DBB-ABC0-C54E-9F6F-349D575665A2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78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Pemantauan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Melalui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Web Browser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852BC5E-9005-6B49-9DED-F9F0B227B77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116" y="2287596"/>
            <a:ext cx="8433767" cy="228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4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Hasil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Pengamatan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75FD92D-0623-1A44-AE55-BCD5A73A4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712" y="1116900"/>
            <a:ext cx="7124700" cy="550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47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Hasil </a:t>
            </a:r>
            <a:r>
              <a:rPr lang="en-ID" sz="3600" b="0" strike="noStrike" spc="-1" dirty="0" err="1">
                <a:solidFill>
                  <a:srgbClr val="002060"/>
                </a:solidFill>
                <a:latin typeface="Arial"/>
              </a:rPr>
              <a:t>Pengujian</a:t>
            </a: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 </a:t>
            </a:r>
            <a:r>
              <a:rPr lang="en-ID" sz="3600" b="0" strike="noStrike" spc="-1" dirty="0" err="1">
                <a:solidFill>
                  <a:srgbClr val="002060"/>
                </a:solidFill>
                <a:latin typeface="Arial"/>
              </a:rPr>
              <a:t>Sistem</a:t>
            </a: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 </a:t>
            </a:r>
            <a:r>
              <a:rPr lang="en-ID" sz="3600" b="0" strike="noStrike" spc="-1" dirty="0" err="1">
                <a:solidFill>
                  <a:srgbClr val="002060"/>
                </a:solidFill>
                <a:latin typeface="Arial"/>
              </a:rPr>
              <a:t>Penggantian</a:t>
            </a: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 Air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3BE5E82-2B05-BD46-960E-49407C373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150723"/>
              </p:ext>
            </p:extLst>
          </p:nvPr>
        </p:nvGraphicFramePr>
        <p:xfrm>
          <a:off x="1193250" y="1617139"/>
          <a:ext cx="9737768" cy="3623721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892627">
                  <a:extLst>
                    <a:ext uri="{9D8B030D-6E8A-4147-A177-3AD203B41FA5}">
                      <a16:colId xmlns:a16="http://schemas.microsoft.com/office/drawing/2014/main" val="955294117"/>
                    </a:ext>
                  </a:extLst>
                </a:gridCol>
                <a:gridCol w="3002479">
                  <a:extLst>
                    <a:ext uri="{9D8B030D-6E8A-4147-A177-3AD203B41FA5}">
                      <a16:colId xmlns:a16="http://schemas.microsoft.com/office/drawing/2014/main" val="3064210409"/>
                    </a:ext>
                  </a:extLst>
                </a:gridCol>
                <a:gridCol w="1947554">
                  <a:extLst>
                    <a:ext uri="{9D8B030D-6E8A-4147-A177-3AD203B41FA5}">
                      <a16:colId xmlns:a16="http://schemas.microsoft.com/office/drawing/2014/main" val="1351138093"/>
                    </a:ext>
                  </a:extLst>
                </a:gridCol>
                <a:gridCol w="1947554">
                  <a:extLst>
                    <a:ext uri="{9D8B030D-6E8A-4147-A177-3AD203B41FA5}">
                      <a16:colId xmlns:a16="http://schemas.microsoft.com/office/drawing/2014/main" val="2519276032"/>
                    </a:ext>
                  </a:extLst>
                </a:gridCol>
                <a:gridCol w="1947554">
                  <a:extLst>
                    <a:ext uri="{9D8B030D-6E8A-4147-A177-3AD203B41FA5}">
                      <a16:colId xmlns:a16="http://schemas.microsoft.com/office/drawing/2014/main" val="3227447065"/>
                    </a:ext>
                  </a:extLst>
                </a:gridCol>
              </a:tblGrid>
              <a:tr h="62878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/>
                        <a:t>Metode</a:t>
                      </a:r>
                      <a:r>
                        <a:rPr lang="en-US" sz="3200" dirty="0"/>
                        <a:t> </a:t>
                      </a:r>
                      <a:r>
                        <a:rPr lang="en-US" sz="3200" dirty="0" err="1"/>
                        <a:t>Percobaan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Ketinggian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Air</a:t>
                      </a:r>
                    </a:p>
                    <a:p>
                      <a:pPr algn="ctr"/>
                      <a:r>
                        <a:rPr lang="en-US" dirty="0" err="1"/>
                        <a:t>Sebenarnya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Ketinggian</a:t>
                      </a:r>
                      <a:r>
                        <a:rPr lang="en-US" dirty="0"/>
                        <a:t> Hasil</a:t>
                      </a:r>
                    </a:p>
                    <a:p>
                      <a:pPr algn="ctr"/>
                      <a:r>
                        <a:rPr lang="en-US" dirty="0" err="1"/>
                        <a:t>Pembacaan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Sensor</a:t>
                      </a:r>
                    </a:p>
                    <a:p>
                      <a:pPr algn="ctr"/>
                      <a:r>
                        <a:rPr lang="en-US" dirty="0"/>
                        <a:t>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Akurasi</a:t>
                      </a:r>
                      <a:endParaRPr lang="en-US" dirty="0"/>
                    </a:p>
                    <a:p>
                      <a:pPr algn="ctr"/>
                      <a:r>
                        <a:rPr lang="en-US" dirty="0" err="1"/>
                        <a:t>Ketinggian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Air </a:t>
                      </a:r>
                      <a:r>
                        <a:rPr lang="en-US" dirty="0" err="1"/>
                        <a:t>sebenarnya</a:t>
                      </a:r>
                      <a:endParaRPr lang="en-US" dirty="0"/>
                    </a:p>
                    <a:p>
                      <a:pPr algn="ctr"/>
                      <a:r>
                        <a:rPr lang="en-US" dirty="0" err="1"/>
                        <a:t>Terhadap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pembacaan</a:t>
                      </a:r>
                      <a:r>
                        <a:rPr lang="en-US" dirty="0"/>
                        <a:t> sensor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644176"/>
                  </a:ext>
                </a:extLst>
              </a:tr>
              <a:tr h="6287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Metode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Kekeruhan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38,86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95,47 %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606417"/>
                  </a:ext>
                </a:extLst>
              </a:tr>
              <a:tr h="6287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Metode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Penjadwalan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97.67 %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47979"/>
                  </a:ext>
                </a:extLst>
              </a:tr>
              <a:tr h="628787">
                <a:tc gridSpan="4">
                  <a:txBody>
                    <a:bodyPr/>
                    <a:lstStyle/>
                    <a:p>
                      <a:pPr algn="ctr"/>
                      <a:r>
                        <a:rPr lang="en-US" sz="3200" dirty="0" err="1"/>
                        <a:t>Akurasi</a:t>
                      </a:r>
                      <a:r>
                        <a:rPr lang="en-US" sz="3200" dirty="0"/>
                        <a:t> Rata - Rata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96,5 %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921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56884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Output Hasil </a:t>
            </a:r>
            <a:r>
              <a:rPr lang="en-ID" sz="3600" b="0" strike="noStrike" spc="-1" dirty="0" err="1">
                <a:solidFill>
                  <a:srgbClr val="002060"/>
                </a:solidFill>
                <a:latin typeface="Arial"/>
              </a:rPr>
              <a:t>Penelitian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8249D17-CC8D-CC4F-ADA4-10EE3892AEAC}"/>
              </a:ext>
            </a:extLst>
          </p:cNvPr>
          <p:cNvSpPr txBox="1"/>
          <p:nvPr/>
        </p:nvSpPr>
        <p:spPr>
          <a:xfrm>
            <a:off x="434627" y="1595711"/>
            <a:ext cx="8464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Purwarupa</a:t>
            </a:r>
            <a:r>
              <a:rPr lang="en-US" sz="3200" dirty="0"/>
              <a:t> </a:t>
            </a:r>
            <a:r>
              <a:rPr lang="en-US" sz="3200" dirty="0" err="1"/>
              <a:t>Perangkat</a:t>
            </a:r>
            <a:r>
              <a:rPr lang="en-US" sz="3200" dirty="0"/>
              <a:t> </a:t>
            </a:r>
            <a:r>
              <a:rPr lang="en-US" sz="3200" dirty="0" err="1"/>
              <a:t>Keras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DB2E7F-C0C6-744E-8443-CA418B1C22DE}"/>
              </a:ext>
            </a:extLst>
          </p:cNvPr>
          <p:cNvSpPr txBox="1"/>
          <p:nvPr/>
        </p:nvSpPr>
        <p:spPr>
          <a:xfrm>
            <a:off x="6862322" y="1541926"/>
            <a:ext cx="8464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Purwarupa</a:t>
            </a:r>
            <a:r>
              <a:rPr lang="en-US" sz="3200" dirty="0"/>
              <a:t> </a:t>
            </a:r>
            <a:r>
              <a:rPr lang="en-US" sz="3200" dirty="0" err="1"/>
              <a:t>Perangkat</a:t>
            </a:r>
            <a:r>
              <a:rPr lang="en-US" sz="3200" dirty="0"/>
              <a:t> </a:t>
            </a:r>
            <a:r>
              <a:rPr lang="en-US" sz="3200" dirty="0" err="1"/>
              <a:t>Lunak</a:t>
            </a:r>
            <a:endParaRPr 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BB55A0-1FF8-3547-94AD-BC9083540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980" y="2323925"/>
            <a:ext cx="4131201" cy="31893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4FE91E-2C10-4944-86B1-43241292E27E}"/>
              </a:ext>
            </a:extLst>
          </p:cNvPr>
          <p:cNvSpPr txBox="1"/>
          <p:nvPr/>
        </p:nvSpPr>
        <p:spPr>
          <a:xfrm>
            <a:off x="7859540" y="5710522"/>
            <a:ext cx="2952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Flask Web Application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DF145C-41D0-B142-8256-2A4F088079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451" b="31795"/>
          <a:stretch/>
        </p:blipFill>
        <p:spPr>
          <a:xfrm rot="16200000">
            <a:off x="1126760" y="2592741"/>
            <a:ext cx="3332559" cy="27949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B4BD8E-8F67-8C44-8D96-FF631BA9D880}"/>
              </a:ext>
            </a:extLst>
          </p:cNvPr>
          <p:cNvSpPr txBox="1"/>
          <p:nvPr/>
        </p:nvSpPr>
        <p:spPr>
          <a:xfrm>
            <a:off x="968244" y="5710522"/>
            <a:ext cx="36984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Boks </a:t>
            </a:r>
            <a:r>
              <a:rPr lang="en-US" sz="2400" dirty="0" err="1"/>
              <a:t>Rangkaian</a:t>
            </a:r>
            <a:r>
              <a:rPr lang="en-US" sz="2400" dirty="0"/>
              <a:t> </a:t>
            </a:r>
            <a:r>
              <a:rPr lang="en-US" sz="2400" dirty="0" err="1"/>
              <a:t>Elektronik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Otomatisasi</a:t>
            </a:r>
            <a:r>
              <a:rPr lang="en-US" sz="2400" dirty="0"/>
              <a:t> </a:t>
            </a:r>
            <a:r>
              <a:rPr lang="en-US" sz="2400" dirty="0" err="1"/>
              <a:t>Akuarium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55495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Output Hasil </a:t>
            </a:r>
            <a:r>
              <a:rPr lang="en-ID" sz="3600" b="0" strike="noStrike" spc="-1" dirty="0" err="1">
                <a:solidFill>
                  <a:srgbClr val="002060"/>
                </a:solidFill>
                <a:latin typeface="Arial"/>
              </a:rPr>
              <a:t>Penelitian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6521E0B-5E4A-4947-8F01-A78925E8B499}"/>
              </a:ext>
            </a:extLst>
          </p:cNvPr>
          <p:cNvSpPr txBox="1"/>
          <p:nvPr/>
        </p:nvSpPr>
        <p:spPr>
          <a:xfrm>
            <a:off x="641285" y="5909990"/>
            <a:ext cx="10385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https://</a:t>
            </a:r>
            <a:r>
              <a:rPr lang="en-US" sz="2400" dirty="0" err="1">
                <a:solidFill>
                  <a:srgbClr val="00B050"/>
                </a:solidFill>
              </a:rPr>
              <a:t>github.com</a:t>
            </a:r>
            <a:r>
              <a:rPr lang="en-US" sz="2400" dirty="0">
                <a:solidFill>
                  <a:srgbClr val="00B050"/>
                </a:solidFill>
              </a:rPr>
              <a:t>/</a:t>
            </a:r>
            <a:r>
              <a:rPr lang="en-US" sz="2400" dirty="0" err="1">
                <a:solidFill>
                  <a:srgbClr val="00B050"/>
                </a:solidFill>
              </a:rPr>
              <a:t>irsyadashari</a:t>
            </a:r>
            <a:r>
              <a:rPr lang="en-US" sz="2400" dirty="0">
                <a:solidFill>
                  <a:srgbClr val="00B050"/>
                </a:solidFill>
              </a:rPr>
              <a:t>/Aquarium-</a:t>
            </a:r>
            <a:r>
              <a:rPr lang="en-US" sz="2400" dirty="0" err="1">
                <a:solidFill>
                  <a:srgbClr val="00B050"/>
                </a:solidFill>
              </a:rPr>
              <a:t>Automation.git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25B086-CEC1-3846-B48E-269A4F1921FF}"/>
              </a:ext>
            </a:extLst>
          </p:cNvPr>
          <p:cNvSpPr txBox="1"/>
          <p:nvPr/>
        </p:nvSpPr>
        <p:spPr>
          <a:xfrm>
            <a:off x="1667405" y="1493010"/>
            <a:ext cx="878945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Library Python di Raspberry pi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mengoleksi</a:t>
            </a:r>
            <a:r>
              <a:rPr lang="en-US" sz="2800" dirty="0"/>
              <a:t> data </a:t>
            </a:r>
          </a:p>
          <a:p>
            <a:pPr algn="ctr"/>
            <a:r>
              <a:rPr lang="en-US" sz="2800" dirty="0"/>
              <a:t>sensor-sensor </a:t>
            </a:r>
            <a:r>
              <a:rPr lang="en-US" sz="2800" dirty="0" err="1"/>
              <a:t>sebagai</a:t>
            </a:r>
            <a:r>
              <a:rPr lang="en-US" sz="2800" dirty="0"/>
              <a:t> </a:t>
            </a:r>
            <a:r>
              <a:rPr lang="en-US" sz="2800" dirty="0" err="1"/>
              <a:t>berikut</a:t>
            </a:r>
            <a:endParaRPr lang="en-US" sz="2800" dirty="0"/>
          </a:p>
          <a:p>
            <a:pPr algn="ctr"/>
            <a:r>
              <a:rPr lang="en-US" sz="2800" dirty="0"/>
              <a:t>ACS712, SEN-0189, Relay 4 channel, JSN-SR04T, DS18B20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0F42E5-C9F2-4A4D-B5F5-B01D34564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199" y="3663778"/>
            <a:ext cx="3271601" cy="184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681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C5B730B7-3E67-554A-9120-3A9A1521157E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KESIMPULAN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99EF67-1243-ED47-8E5B-77AF6390735C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CC5C2F8-68D9-E74E-B34A-5A21604B58B0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752FA51-3ABC-574C-A123-93B4B8FF127D}"/>
              </a:ext>
            </a:extLst>
          </p:cNvPr>
          <p:cNvSpPr txBox="1"/>
          <p:nvPr/>
        </p:nvSpPr>
        <p:spPr>
          <a:xfrm>
            <a:off x="741158" y="1700463"/>
            <a:ext cx="1064195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 err="1"/>
              <a:t>Sistem</a:t>
            </a:r>
            <a:r>
              <a:rPr lang="en-US" sz="2800" dirty="0"/>
              <a:t> </a:t>
            </a:r>
            <a:r>
              <a:rPr lang="en-US" sz="2800" dirty="0" err="1"/>
              <a:t>Pemantauan</a:t>
            </a:r>
            <a:r>
              <a:rPr lang="en-US" sz="2800" dirty="0"/>
              <a:t> dan </a:t>
            </a:r>
            <a:r>
              <a:rPr lang="en-US" sz="2800" dirty="0" err="1"/>
              <a:t>Pemeliharaan</a:t>
            </a:r>
            <a:r>
              <a:rPr lang="en-US" sz="2800" dirty="0"/>
              <a:t> </a:t>
            </a:r>
            <a:r>
              <a:rPr lang="en-US" sz="2800" dirty="0" err="1"/>
              <a:t>akuarium</a:t>
            </a:r>
            <a:r>
              <a:rPr lang="en-US" sz="2800" dirty="0"/>
              <a:t> yang </a:t>
            </a:r>
            <a:r>
              <a:rPr lang="en-US" sz="2800" dirty="0" err="1"/>
              <a:t>dibuat</a:t>
            </a:r>
            <a:r>
              <a:rPr lang="en-US" sz="2800" dirty="0"/>
              <a:t> </a:t>
            </a:r>
            <a:r>
              <a:rPr lang="en-US" sz="2800" dirty="0" err="1"/>
              <a:t>telah</a:t>
            </a:r>
            <a:r>
              <a:rPr lang="en-US" sz="2800" dirty="0"/>
              <a:t> </a:t>
            </a:r>
          </a:p>
          <a:p>
            <a:r>
              <a:rPr lang="en-US" sz="2800" dirty="0"/>
              <a:t>	 </a:t>
            </a:r>
            <a:r>
              <a:rPr lang="en-US" sz="2800" dirty="0" err="1"/>
              <a:t>berhasil</a:t>
            </a:r>
            <a:r>
              <a:rPr lang="en-US" sz="2800" dirty="0"/>
              <a:t> </a:t>
            </a:r>
            <a:r>
              <a:rPr lang="en-US" sz="2800" dirty="0" err="1"/>
              <a:t>melakukan</a:t>
            </a:r>
            <a:r>
              <a:rPr lang="en-US" sz="2800" dirty="0"/>
              <a:t> proses </a:t>
            </a:r>
            <a:r>
              <a:rPr lang="en-US" sz="2800" dirty="0" err="1"/>
              <a:t>penggantian</a:t>
            </a:r>
            <a:r>
              <a:rPr lang="en-US" sz="2800" dirty="0"/>
              <a:t> air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dua</a:t>
            </a:r>
            <a:r>
              <a:rPr lang="en-US" sz="2800" dirty="0"/>
              <a:t> </a:t>
            </a:r>
            <a:r>
              <a:rPr lang="en-US" sz="2800" dirty="0" err="1"/>
              <a:t>buah</a:t>
            </a:r>
            <a:r>
              <a:rPr lang="en-US" sz="2800" dirty="0"/>
              <a:t> </a:t>
            </a:r>
            <a:r>
              <a:rPr lang="en-US" sz="2800" dirty="0" err="1"/>
              <a:t>metode</a:t>
            </a:r>
            <a:endParaRPr lang="en-US" sz="2800" dirty="0"/>
          </a:p>
          <a:p>
            <a:r>
              <a:rPr lang="en-US" sz="2800" dirty="0"/>
              <a:t>	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akurasi</a:t>
            </a:r>
            <a:r>
              <a:rPr lang="en-US" sz="2800" dirty="0"/>
              <a:t> rata-rata </a:t>
            </a:r>
            <a:r>
              <a:rPr lang="en-US" sz="2800" dirty="0" err="1"/>
              <a:t>ketinggian</a:t>
            </a:r>
            <a:r>
              <a:rPr lang="en-US" sz="2800" dirty="0"/>
              <a:t> air 96.5%.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D91A6C-3745-0B48-8917-F50C95D3D702}"/>
              </a:ext>
            </a:extLst>
          </p:cNvPr>
          <p:cNvSpPr txBox="1"/>
          <p:nvPr/>
        </p:nvSpPr>
        <p:spPr>
          <a:xfrm>
            <a:off x="741158" y="3474202"/>
            <a:ext cx="105273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2.  </a:t>
            </a:r>
            <a:r>
              <a:rPr lang="en-US" sz="2800" dirty="0" err="1"/>
              <a:t>Sistem</a:t>
            </a:r>
            <a:r>
              <a:rPr lang="en-US" sz="2800" dirty="0"/>
              <a:t> </a:t>
            </a:r>
            <a:r>
              <a:rPr lang="en-US" sz="2800" dirty="0" err="1"/>
              <a:t>Pemantauan</a:t>
            </a:r>
            <a:r>
              <a:rPr lang="en-US" sz="2800" dirty="0"/>
              <a:t> dan </a:t>
            </a:r>
            <a:r>
              <a:rPr lang="en-US" sz="2800" dirty="0" err="1"/>
              <a:t>Pemeliharaan</a:t>
            </a:r>
            <a:r>
              <a:rPr lang="en-US" sz="2800" dirty="0"/>
              <a:t> </a:t>
            </a:r>
            <a:r>
              <a:rPr lang="en-US" sz="2800" dirty="0" err="1"/>
              <a:t>akuarium</a:t>
            </a:r>
            <a:r>
              <a:rPr lang="en-US" sz="2800" dirty="0"/>
              <a:t> yang </a:t>
            </a:r>
            <a:r>
              <a:rPr lang="en-US" sz="2800" dirty="0" err="1"/>
              <a:t>dibuat</a:t>
            </a:r>
            <a:r>
              <a:rPr lang="en-US" sz="2800" dirty="0"/>
              <a:t> </a:t>
            </a:r>
            <a:r>
              <a:rPr lang="en-US" sz="2800" dirty="0" err="1"/>
              <a:t>telah</a:t>
            </a:r>
            <a:r>
              <a:rPr lang="en-US" sz="2800" dirty="0"/>
              <a:t> </a:t>
            </a:r>
          </a:p>
          <a:p>
            <a:r>
              <a:rPr lang="en-US" sz="2800" dirty="0"/>
              <a:t>	</a:t>
            </a:r>
            <a:r>
              <a:rPr lang="en-US" sz="2800" dirty="0" err="1"/>
              <a:t>berhasil</a:t>
            </a:r>
            <a:r>
              <a:rPr lang="en-US" sz="2800" dirty="0"/>
              <a:t> </a:t>
            </a:r>
            <a:r>
              <a:rPr lang="en-US" sz="2800" dirty="0" err="1"/>
              <a:t>menunjukkan</a:t>
            </a:r>
            <a:r>
              <a:rPr lang="en-US" sz="2800" dirty="0"/>
              <a:t> data </a:t>
            </a:r>
            <a:r>
              <a:rPr lang="en-US" sz="2800" dirty="0" err="1"/>
              <a:t>hasil</a:t>
            </a:r>
            <a:r>
              <a:rPr lang="en-US" sz="2800" dirty="0"/>
              <a:t> </a:t>
            </a:r>
            <a:r>
              <a:rPr lang="en-US" sz="2800" dirty="0" err="1"/>
              <a:t>pembacaan</a:t>
            </a:r>
            <a:r>
              <a:rPr lang="en-US" sz="2800" dirty="0"/>
              <a:t> sensor </a:t>
            </a:r>
            <a:r>
              <a:rPr lang="en-US" sz="2800" dirty="0" err="1"/>
              <a:t>ke</a:t>
            </a:r>
            <a:r>
              <a:rPr lang="en-US" sz="2800" dirty="0"/>
              <a:t>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sebuah</a:t>
            </a:r>
            <a:endParaRPr lang="en-US" sz="2800" dirty="0"/>
          </a:p>
          <a:p>
            <a:r>
              <a:rPr lang="en-US" sz="2800" dirty="0"/>
              <a:t>	</a:t>
            </a:r>
            <a:r>
              <a:rPr lang="en-US" sz="2800" dirty="0" err="1"/>
              <a:t>halaman</a:t>
            </a:r>
            <a:r>
              <a:rPr lang="en-US" sz="2800" dirty="0"/>
              <a:t> web </a:t>
            </a:r>
            <a:r>
              <a:rPr lang="en-US" sz="2800" dirty="0" err="1"/>
              <a:t>sesuai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i="1" dirty="0"/>
              <a:t>program lists</a:t>
            </a:r>
            <a:r>
              <a:rPr lang="en-US" sz="2800" dirty="0"/>
              <a:t> yang </a:t>
            </a:r>
            <a:r>
              <a:rPr lang="en-US" sz="2800" dirty="0" err="1"/>
              <a:t>telah</a:t>
            </a:r>
            <a:r>
              <a:rPr lang="en-US" sz="2800" dirty="0"/>
              <a:t> di program</a:t>
            </a:r>
          </a:p>
          <a:p>
            <a:r>
              <a:rPr lang="en-US" sz="2800" dirty="0"/>
              <a:t>	</a:t>
            </a:r>
            <a:r>
              <a:rPr lang="en-US" sz="2800" dirty="0" err="1"/>
              <a:t>sebelumnya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8224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6D6B0CC9-C446-8842-87E5-47B10A412A3E}"/>
              </a:ext>
            </a:extLst>
          </p:cNvPr>
          <p:cNvSpPr/>
          <p:nvPr/>
        </p:nvSpPr>
        <p:spPr>
          <a:xfrm>
            <a:off x="-11875" y="264782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RUMUSAN MASALAH</a:t>
            </a:r>
            <a:endParaRPr lang="en-ID" sz="3600" b="0" strike="noStrike" spc="-1" dirty="0">
              <a:solidFill>
                <a:schemeClr val="bg2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6" name="CustomShape 6">
            <a:extLst>
              <a:ext uri="{FF2B5EF4-FFF2-40B4-BE49-F238E27FC236}">
                <a16:creationId xmlns:a16="http://schemas.microsoft.com/office/drawing/2014/main" id="{892F2C20-165B-6549-8A93-E8DEEA16F865}"/>
              </a:ext>
            </a:extLst>
          </p:cNvPr>
          <p:cNvSpPr/>
          <p:nvPr/>
        </p:nvSpPr>
        <p:spPr>
          <a:xfrm>
            <a:off x="6421932" y="818780"/>
            <a:ext cx="5544620" cy="2699313"/>
          </a:xfrm>
          <a:prstGeom prst="horizontalScroll">
            <a:avLst>
              <a:gd name="adj" fmla="val 12500"/>
            </a:avLst>
          </a:prstGeom>
          <a:solidFill>
            <a:schemeClr val="tx2">
              <a:lumMod val="75000"/>
            </a:schemeClr>
          </a:solidFill>
          <a:ln w="76320">
            <a:solidFill>
              <a:srgbClr val="DDDD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7">
            <a:extLst>
              <a:ext uri="{FF2B5EF4-FFF2-40B4-BE49-F238E27FC236}">
                <a16:creationId xmlns:a16="http://schemas.microsoft.com/office/drawing/2014/main" id="{A5928E41-8F8E-ED45-BEF0-F3D5585C8B06}"/>
              </a:ext>
            </a:extLst>
          </p:cNvPr>
          <p:cNvSpPr/>
          <p:nvPr/>
        </p:nvSpPr>
        <p:spPr>
          <a:xfrm>
            <a:off x="7006121" y="1368878"/>
            <a:ext cx="4868991" cy="16498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Microsoft YaHei"/>
              </a:rPr>
              <a:t>Bagaimana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Microsoft YaHei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Microsoft YaHei"/>
              </a:rPr>
              <a:t>merancang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Microsoft YaHei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Microsoft YaHei"/>
              </a:rPr>
              <a:t>sistem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Microsoft YaHei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Microsoft YaHei"/>
              </a:rPr>
              <a:t>perawatan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Microsoft YaHei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Microsoft YaHei"/>
              </a:rPr>
              <a:t>secara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Microsoft YaHei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Microsoft YaHei"/>
              </a:rPr>
              <a:t>otomatis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Microsoft YaHei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Microsoft YaHei"/>
              </a:rPr>
              <a:t>untuk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Microsoft YaHei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Microsoft YaHei"/>
              </a:rPr>
              <a:t>menjaga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Microsoft YaHei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kejernihan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,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suhu,dan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ketinggian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air di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dalam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akuarium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?</a:t>
            </a:r>
            <a:endParaRPr lang="en-ID" sz="2400" b="0" strike="noStrike" spc="-1" dirty="0">
              <a:latin typeface="Arial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14ADD1ED-6F71-134C-897D-6CD54D0D3D72}"/>
              </a:ext>
            </a:extLst>
          </p:cNvPr>
          <p:cNvSpPr/>
          <p:nvPr/>
        </p:nvSpPr>
        <p:spPr>
          <a:xfrm>
            <a:off x="376191" y="2265760"/>
            <a:ext cx="5393880" cy="2959383"/>
          </a:xfrm>
          <a:prstGeom prst="horizontalScroll">
            <a:avLst>
              <a:gd name="adj" fmla="val 12500"/>
            </a:avLst>
          </a:prstGeom>
          <a:solidFill>
            <a:schemeClr val="tx2">
              <a:lumMod val="75000"/>
            </a:schemeClr>
          </a:solidFill>
          <a:ln w="7632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78320B04-A2BC-274C-931C-607137AFD654}"/>
              </a:ext>
            </a:extLst>
          </p:cNvPr>
          <p:cNvSpPr/>
          <p:nvPr/>
        </p:nvSpPr>
        <p:spPr>
          <a:xfrm>
            <a:off x="833391" y="2757503"/>
            <a:ext cx="4753800" cy="191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Bagaimana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merancang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sistem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pengamatan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berbasis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web agar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bisa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mengamati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kondisi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akuarium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walaupun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sedang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tak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berada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di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lokasi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?</a:t>
            </a:r>
            <a:endParaRPr lang="en-ID" sz="2400" b="0" strike="noStrike" spc="-1" dirty="0">
              <a:latin typeface="Arial"/>
            </a:endParaRPr>
          </a:p>
        </p:txBody>
      </p:sp>
      <p:sp>
        <p:nvSpPr>
          <p:cNvPr id="10" name="CustomShape 2">
            <a:extLst>
              <a:ext uri="{FF2B5EF4-FFF2-40B4-BE49-F238E27FC236}">
                <a16:creationId xmlns:a16="http://schemas.microsoft.com/office/drawing/2014/main" id="{A5FFB182-4716-8A45-AFFC-16F7081B3F31}"/>
              </a:ext>
            </a:extLst>
          </p:cNvPr>
          <p:cNvSpPr/>
          <p:nvPr/>
        </p:nvSpPr>
        <p:spPr>
          <a:xfrm>
            <a:off x="6481232" y="4173655"/>
            <a:ext cx="5393880" cy="2419563"/>
          </a:xfrm>
          <a:prstGeom prst="horizontalScroll">
            <a:avLst>
              <a:gd name="adj" fmla="val 12500"/>
            </a:avLst>
          </a:prstGeom>
          <a:solidFill>
            <a:schemeClr val="tx2">
              <a:lumMod val="75000"/>
            </a:schemeClr>
          </a:solidFill>
          <a:ln w="7632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644FE679-2477-5542-A414-84C5A2DAF9B0}"/>
              </a:ext>
            </a:extLst>
          </p:cNvPr>
          <p:cNvSpPr/>
          <p:nvPr/>
        </p:nvSpPr>
        <p:spPr>
          <a:xfrm>
            <a:off x="7101444" y="4738781"/>
            <a:ext cx="4773668" cy="11988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Bagaimana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merancang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sistem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yang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bisa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bertahan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dalam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kondisi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yang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tidak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terduga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?</a:t>
            </a:r>
            <a:endParaRPr lang="en-ID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576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342717CC-AFED-4E41-ABD4-79750A96E220}"/>
              </a:ext>
            </a:extLst>
          </p:cNvPr>
          <p:cNvSpPr/>
          <p:nvPr/>
        </p:nvSpPr>
        <p:spPr>
          <a:xfrm>
            <a:off x="-11875" y="264782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TUJUAN PENELITIAN</a:t>
            </a:r>
            <a:endParaRPr lang="en-ID" sz="3600" b="0" strike="noStrike" spc="-1" dirty="0">
              <a:solidFill>
                <a:schemeClr val="bg2">
                  <a:lumMod val="50000"/>
                </a:schemeClr>
              </a:solidFill>
              <a:latin typeface="Arial"/>
            </a:endParaRP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ACA2846B-06C7-0045-8C42-14457B21E5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93" y="1176823"/>
            <a:ext cx="1002512" cy="10025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EE787F-60CA-1F4D-B127-07FA0696B4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92" y="2823719"/>
            <a:ext cx="997935" cy="9979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F959AC-D65B-874C-BF26-306B3A7A66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92" y="4466038"/>
            <a:ext cx="997935" cy="9979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D259405-5178-3F49-86DB-438356979CE7}"/>
              </a:ext>
            </a:extLst>
          </p:cNvPr>
          <p:cNvSpPr/>
          <p:nvPr/>
        </p:nvSpPr>
        <p:spPr>
          <a:xfrm>
            <a:off x="2525485" y="1164944"/>
            <a:ext cx="831668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fontAlgn="base">
              <a:spcAft>
                <a:spcPts val="0"/>
              </a:spcAft>
              <a:buClr>
                <a:srgbClr val="000000"/>
              </a:buClr>
              <a:buSzPts val="1200"/>
            </a:pPr>
            <a:r>
              <a:rPr lang="id-ID" sz="3200" b="1" kern="0" dirty="0">
                <a:solidFill>
                  <a:schemeClr val="accent1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uFill>
                  <a:solidFill>
                    <a:srgbClr val="000000"/>
                  </a:solidFill>
                </a:uFill>
                <a:latin typeface="Cordia New" panose="020B0304020202020204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Untuk membuat sebuah sistem tersemat pada akuarium agar dapat melakukan perawatan sendiri pada kualitas airnya.</a:t>
            </a:r>
            <a:endParaRPr lang="en-ID" sz="2800" b="1" u="none" strike="noStrike" kern="0" spc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>
                <a:outerShdw sx="0" sy="0">
                  <a:srgbClr val="000000"/>
                </a:outerShdw>
              </a:effectLst>
              <a:uFill>
                <a:solidFill>
                  <a:srgbClr val="000000"/>
                </a:solidFill>
              </a:uFill>
              <a:latin typeface="Cordia New" panose="020B0304020202020204" pitchFamily="34" charset="-34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3F6FB9-2720-A648-BC51-B15AC7F32003}"/>
              </a:ext>
            </a:extLst>
          </p:cNvPr>
          <p:cNvSpPr/>
          <p:nvPr/>
        </p:nvSpPr>
        <p:spPr>
          <a:xfrm>
            <a:off x="2525484" y="2696936"/>
            <a:ext cx="831668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id-ID" sz="2800" b="1" dirty="0">
                <a:solidFill>
                  <a:schemeClr val="accent1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Untuk membuat sebuah sistem </a:t>
            </a:r>
            <a:r>
              <a:rPr lang="id-ID" sz="2800" b="1" i="1" dirty="0" err="1">
                <a:solidFill>
                  <a:schemeClr val="accent1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monitoring</a:t>
            </a:r>
            <a:r>
              <a:rPr lang="id-ID" sz="2800" b="1" dirty="0">
                <a:solidFill>
                  <a:schemeClr val="accent1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 berbasis web pada sebuah akuarium yang dapat diakses dari </a:t>
            </a:r>
            <a:r>
              <a:rPr lang="id-ID" sz="2800" b="1" dirty="0" err="1">
                <a:solidFill>
                  <a:schemeClr val="accent1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manapun</a:t>
            </a:r>
            <a:r>
              <a:rPr lang="id-ID" sz="2800" b="1" dirty="0">
                <a:solidFill>
                  <a:schemeClr val="accent1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 menggunakan perangkat yang terhubung ke internet.</a:t>
            </a:r>
            <a:endParaRPr lang="en-ID" sz="2800" b="1" dirty="0">
              <a:solidFill>
                <a:schemeClr val="accent1">
                  <a:lumMod val="75000"/>
                </a:schemeClr>
              </a:solidFill>
              <a:effectLst>
                <a:outerShdw sx="0" sy="0">
                  <a:srgbClr val="000000"/>
                </a:outerShdw>
              </a:effectLst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3745F9-5285-EA46-97A3-7D184B72498B}"/>
              </a:ext>
            </a:extLst>
          </p:cNvPr>
          <p:cNvSpPr/>
          <p:nvPr/>
        </p:nvSpPr>
        <p:spPr>
          <a:xfrm>
            <a:off x="2525484" y="4466038"/>
            <a:ext cx="83166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id-ID" sz="2800" b="1" dirty="0">
                <a:solidFill>
                  <a:schemeClr val="accent1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Untuk membuat sebuah sistem tersemat pada akuarium yang dapat tetap menjaga keberlangsungan hidup ikan walaupun terjadi pemadaman listrik.</a:t>
            </a:r>
            <a:endParaRPr lang="en-ID" sz="2800" b="1" dirty="0">
              <a:solidFill>
                <a:schemeClr val="accent1">
                  <a:lumMod val="75000"/>
                </a:schemeClr>
              </a:solidFill>
              <a:effectLst>
                <a:outerShdw sx="0" sy="0">
                  <a:srgbClr val="000000"/>
                </a:outerShdw>
              </a:effectLst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84979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6D996A-B2EE-6E41-8585-F83978F4210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5454466" y="870487"/>
            <a:ext cx="5574015" cy="5574015"/>
          </a:xfrm>
          <a:prstGeom prst="rect">
            <a:avLst/>
          </a:prstGeom>
        </p:spPr>
      </p:pic>
      <p:sp>
        <p:nvSpPr>
          <p:cNvPr id="4" name="CustomShape 1">
            <a:extLst>
              <a:ext uri="{FF2B5EF4-FFF2-40B4-BE49-F238E27FC236}">
                <a16:creationId xmlns:a16="http://schemas.microsoft.com/office/drawing/2014/main" id="{FBEAF7FA-B51D-8147-B006-CF76B4CF3927}"/>
              </a:ext>
            </a:extLst>
          </p:cNvPr>
          <p:cNvSpPr/>
          <p:nvPr/>
        </p:nvSpPr>
        <p:spPr>
          <a:xfrm>
            <a:off x="-479961" y="2044005"/>
            <a:ext cx="12203875" cy="276998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BATASAN</a:t>
            </a:r>
          </a:p>
          <a:p>
            <a:pPr algn="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 </a:t>
            </a:r>
          </a:p>
          <a:p>
            <a:pPr algn="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MASALAH</a:t>
            </a:r>
          </a:p>
          <a:p>
            <a:pPr algn="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 </a:t>
            </a:r>
          </a:p>
          <a:p>
            <a:pPr algn="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PENELITIAN</a:t>
            </a:r>
            <a:endParaRPr lang="en-ID" sz="3600" b="0" strike="noStrike" spc="-1" dirty="0">
              <a:solidFill>
                <a:schemeClr val="bg2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AF3DCB18-1089-A044-B033-CE2226A7AA69}"/>
              </a:ext>
            </a:extLst>
          </p:cNvPr>
          <p:cNvSpPr/>
          <p:nvPr/>
        </p:nvSpPr>
        <p:spPr>
          <a:xfrm>
            <a:off x="266205" y="3688378"/>
            <a:ext cx="3878284" cy="2743609"/>
          </a:xfrm>
          <a:prstGeom prst="hex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FA57D1B8-64D4-6B4D-BA9D-922EF66DAE82}"/>
              </a:ext>
            </a:extLst>
          </p:cNvPr>
          <p:cNvSpPr/>
          <p:nvPr/>
        </p:nvSpPr>
        <p:spPr>
          <a:xfrm>
            <a:off x="4173183" y="3657495"/>
            <a:ext cx="3878284" cy="2743609"/>
          </a:xfrm>
          <a:prstGeom prst="hex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D052D2A9-8E2D-F34D-9A82-8A1CC359BDC8}"/>
              </a:ext>
            </a:extLst>
          </p:cNvPr>
          <p:cNvSpPr/>
          <p:nvPr/>
        </p:nvSpPr>
        <p:spPr>
          <a:xfrm>
            <a:off x="4173183" y="750618"/>
            <a:ext cx="3878284" cy="2743609"/>
          </a:xfrm>
          <a:prstGeom prst="hex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794E798B-CD35-6D43-BCB8-987FC261A8C0}"/>
              </a:ext>
            </a:extLst>
          </p:cNvPr>
          <p:cNvSpPr/>
          <p:nvPr/>
        </p:nvSpPr>
        <p:spPr>
          <a:xfrm>
            <a:off x="250370" y="750618"/>
            <a:ext cx="3878284" cy="2743609"/>
          </a:xfrm>
          <a:prstGeom prst="hex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1CC4F9-A866-E34F-BA0D-1FB88EE6F609}"/>
              </a:ext>
            </a:extLst>
          </p:cNvPr>
          <p:cNvSpPr txBox="1"/>
          <p:nvPr/>
        </p:nvSpPr>
        <p:spPr>
          <a:xfrm>
            <a:off x="1175657" y="1337592"/>
            <a:ext cx="23394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/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Objek penelitian berupa akuarium berukuran </a:t>
            </a:r>
            <a:r>
              <a:rPr lang="en-US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9</a:t>
            </a:r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0x</a:t>
            </a:r>
            <a:r>
              <a:rPr lang="en-US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5</a:t>
            </a:r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0x</a:t>
            </a:r>
            <a:r>
              <a:rPr lang="en-US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5</a:t>
            </a:r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0 cm</a:t>
            </a:r>
            <a:r>
              <a:rPr lang="id-ID" sz="2400" baseline="300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.</a:t>
            </a:r>
            <a:endParaRPr lang="en-ID" sz="2400" dirty="0">
              <a:solidFill>
                <a:schemeClr val="bg1"/>
              </a:solidFill>
              <a:effectLst>
                <a:outerShdw sx="0" sy="0">
                  <a:srgbClr val="000000"/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DBE6C8-CB55-EB40-B5CF-6910FC45C19C}"/>
              </a:ext>
            </a:extLst>
          </p:cNvPr>
          <p:cNvSpPr txBox="1"/>
          <p:nvPr/>
        </p:nvSpPr>
        <p:spPr>
          <a:xfrm>
            <a:off x="4500748" y="4293761"/>
            <a:ext cx="32538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/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Pengambilan data dilakukan </a:t>
            </a:r>
            <a:r>
              <a:rPr lang="id-ID" sz="2400" dirty="0" err="1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menggunakam</a:t>
            </a:r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 sensor digital dan</a:t>
            </a:r>
            <a:endParaRPr lang="en-ID" sz="2400" dirty="0">
              <a:solidFill>
                <a:schemeClr val="bg1"/>
              </a:solidFill>
              <a:effectLst>
                <a:outerShdw sx="0" sy="0">
                  <a:srgbClr val="000000"/>
                </a:outerShdw>
              </a:effectLst>
            </a:endParaRPr>
          </a:p>
          <a:p>
            <a:pPr algn="ctr"/>
            <a:r>
              <a:rPr lang="id-ID" sz="2400" dirty="0">
                <a:solidFill>
                  <a:schemeClr val="bg1"/>
                </a:solidFill>
              </a:rPr>
              <a:t>analog.</a:t>
            </a:r>
            <a:endParaRPr lang="en-ID" sz="2400" dirty="0">
              <a:solidFill>
                <a:schemeClr val="bg1"/>
              </a:solidFill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B00EC5-4EDB-5948-BE3F-C5FBE2A748FF}"/>
              </a:ext>
            </a:extLst>
          </p:cNvPr>
          <p:cNvSpPr txBox="1"/>
          <p:nvPr/>
        </p:nvSpPr>
        <p:spPr>
          <a:xfrm>
            <a:off x="375062" y="4288252"/>
            <a:ext cx="36605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/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Pengambilan data dilakukan di sebuah akuarium berisi  ikan</a:t>
            </a:r>
            <a:endParaRPr lang="en-ID" sz="2400" dirty="0">
              <a:solidFill>
                <a:schemeClr val="bg1"/>
              </a:solidFill>
              <a:effectLst>
                <a:outerShdw sx="0" sy="0">
                  <a:srgbClr val="000000"/>
                </a:outerShdw>
              </a:effectLst>
            </a:endParaRPr>
          </a:p>
          <a:p>
            <a:pPr algn="ctr"/>
            <a:r>
              <a:rPr lang="id-ID" sz="2400" dirty="0">
                <a:solidFill>
                  <a:schemeClr val="bg1"/>
                </a:solidFill>
              </a:rPr>
              <a:t> </a:t>
            </a:r>
            <a:r>
              <a:rPr lang="id-ID" sz="2400" dirty="0" err="1">
                <a:solidFill>
                  <a:schemeClr val="bg1"/>
                </a:solidFill>
              </a:rPr>
              <a:t>sumatera</a:t>
            </a:r>
            <a:r>
              <a:rPr lang="id-ID" sz="2400" dirty="0">
                <a:solidFill>
                  <a:schemeClr val="bg1"/>
                </a:solidFill>
              </a:rPr>
              <a:t>.</a:t>
            </a:r>
            <a:endParaRPr lang="en-ID" sz="2400" dirty="0">
              <a:solidFill>
                <a:schemeClr val="bg1"/>
              </a:solidFill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B38AB4-894F-9343-A649-9D2513D34CC6}"/>
              </a:ext>
            </a:extLst>
          </p:cNvPr>
          <p:cNvSpPr txBox="1"/>
          <p:nvPr/>
        </p:nvSpPr>
        <p:spPr>
          <a:xfrm>
            <a:off x="4346368" y="1372461"/>
            <a:ext cx="35388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Sumber </a:t>
            </a:r>
            <a:r>
              <a:rPr lang="id-ID" sz="2400" dirty="0" err="1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energy</a:t>
            </a:r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 </a:t>
            </a:r>
          </a:p>
          <a:p>
            <a:pPr algn="ctr"/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cadangan untuk </a:t>
            </a:r>
            <a:r>
              <a:rPr lang="id-ID" sz="2400" dirty="0" err="1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system</a:t>
            </a:r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 ini hanya berupa baterai     </a:t>
            </a:r>
          </a:p>
          <a:p>
            <a:pPr algn="ctr"/>
            <a:r>
              <a:rPr lang="id-ID" sz="2400" i="1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UPS.</a:t>
            </a:r>
            <a:endParaRPr lang="en-ID" sz="2400" dirty="0">
              <a:solidFill>
                <a:schemeClr val="bg1"/>
              </a:solidFill>
              <a:effectLst>
                <a:outerShdw sx="0" sy="0">
                  <a:srgbClr val="000000"/>
                </a:outerShdw>
              </a:effectLst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925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CD88DDA7-8727-DF48-88CD-9EBA426CE276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Metodologi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Penelitian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3372290-A542-3141-9BB2-FACF6B7ACA3F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6D03CB-D5E5-BA41-B9EB-F7A7624E592F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F17DCA5-8E94-7246-A957-AAFC25E2CDE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47" y="1331979"/>
            <a:ext cx="11627413" cy="483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98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BB1190CE-1A12-CA4B-9268-276E0DAC65A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Instrumen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Perangkat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Keras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BAF5CC-85B1-8A41-BE4B-CA53655BDC9A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5965EC-71A6-1844-9F46-CB074D7E8719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4F89C0-66F0-EC4F-BD8D-403951304A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711755"/>
              </p:ext>
            </p:extLst>
          </p:nvPr>
        </p:nvGraphicFramePr>
        <p:xfrm>
          <a:off x="1686437" y="1080637"/>
          <a:ext cx="8553869" cy="5151765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666536">
                  <a:extLst>
                    <a:ext uri="{9D8B030D-6E8A-4147-A177-3AD203B41FA5}">
                      <a16:colId xmlns:a16="http://schemas.microsoft.com/office/drawing/2014/main" val="1204802379"/>
                    </a:ext>
                  </a:extLst>
                </a:gridCol>
                <a:gridCol w="5059798">
                  <a:extLst>
                    <a:ext uri="{9D8B030D-6E8A-4147-A177-3AD203B41FA5}">
                      <a16:colId xmlns:a16="http://schemas.microsoft.com/office/drawing/2014/main" val="848051651"/>
                    </a:ext>
                  </a:extLst>
                </a:gridCol>
                <a:gridCol w="2827535">
                  <a:extLst>
                    <a:ext uri="{9D8B030D-6E8A-4147-A177-3AD203B41FA5}">
                      <a16:colId xmlns:a16="http://schemas.microsoft.com/office/drawing/2014/main" val="3709257127"/>
                    </a:ext>
                  </a:extLst>
                </a:gridCol>
              </a:tblGrid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NO.</a:t>
                      </a:r>
                      <a:endParaRPr lang="en-ID" sz="21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Nama Komponen</a:t>
                      </a:r>
                      <a:endParaRPr lang="en-ID" sz="21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Kuantitas</a:t>
                      </a:r>
                      <a:endParaRPr lang="en-ID" sz="2100" dirty="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2909756599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Raspberry</a:t>
                      </a: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</a:t>
                      </a:r>
                      <a:r>
                        <a:rPr lang="id-ID" sz="2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Pi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17495235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2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Sensor DS18B20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2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3303450474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Sensor JSN-SR04T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2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3465209200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4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Sensor SEN-0189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3969942083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5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Sensor ACS712 5A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2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1008851434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6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Resistor 4.7K ohm ¼ Watt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3199010842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7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Resistor 1K ohm ¼ Watt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6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1393749204"/>
                  </a:ext>
                </a:extLst>
              </a:tr>
              <a:tr h="60968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8</a:t>
                      </a: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3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Impura</a:t>
                      </a:r>
                      <a:r>
                        <a:rPr lang="en-ID" sz="2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 Board</a:t>
                      </a: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3  x 1m</a:t>
                      </a:r>
                      <a:r>
                        <a:rPr lang="en-ID" sz="2300" baseline="30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2</a:t>
                      </a:r>
                      <a:endParaRPr lang="en-ID" sz="2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w Cen MT" panose="020B0602020104020603" pitchFamily="34" charset="77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820290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0297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BB1190CE-1A12-CA4B-9268-276E0DAC65A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Instrumen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Perangkat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Lunak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BAF5CC-85B1-8A41-BE4B-CA53655BDC9A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5965EC-71A6-1844-9F46-CB074D7E8719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4F89C0-66F0-EC4F-BD8D-403951304A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173745"/>
              </p:ext>
            </p:extLst>
          </p:nvPr>
        </p:nvGraphicFramePr>
        <p:xfrm>
          <a:off x="361097" y="1793481"/>
          <a:ext cx="5509471" cy="3737565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641294">
                  <a:extLst>
                    <a:ext uri="{9D8B030D-6E8A-4147-A177-3AD203B41FA5}">
                      <a16:colId xmlns:a16="http://schemas.microsoft.com/office/drawing/2014/main" val="1204802379"/>
                    </a:ext>
                  </a:extLst>
                </a:gridCol>
                <a:gridCol w="4868177">
                  <a:extLst>
                    <a:ext uri="{9D8B030D-6E8A-4147-A177-3AD203B41FA5}">
                      <a16:colId xmlns:a16="http://schemas.microsoft.com/office/drawing/2014/main" val="848051651"/>
                    </a:ext>
                  </a:extLst>
                </a:gridCol>
              </a:tblGrid>
              <a:tr h="49505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NO.</a:t>
                      </a:r>
                      <a:endParaRPr lang="en-ID" sz="19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Nama</a:t>
                      </a:r>
                      <a:endParaRPr lang="en-ID" sz="1900" dirty="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2909756599"/>
                  </a:ext>
                </a:extLst>
              </a:tr>
              <a:tr h="661753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</a:t>
                      </a:r>
                      <a:endParaRPr lang="en-ID" sz="1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Raspbian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Buster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Lite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(Mini PC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Operating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System)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17495235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2</a:t>
                      </a:r>
                      <a:endParaRPr lang="en-ID" sz="19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Python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(Data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proccess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&amp; Web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App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303450474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</a:t>
                      </a:r>
                      <a:endParaRPr lang="en-ID" sz="19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HTML(UI web)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465209200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4</a:t>
                      </a:r>
                      <a:endParaRPr lang="en-ID" sz="19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CSS(UI web)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969942083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5</a:t>
                      </a:r>
                      <a:endParaRPr lang="en-ID" sz="19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Javascript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(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Client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side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1008851434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6</a:t>
                      </a:r>
                      <a:endParaRPr lang="en-ID" sz="19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Flask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(Web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Application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19901084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8E5030A-7C25-6548-830A-FFE41B5D0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676593"/>
              </p:ext>
            </p:extLst>
          </p:nvPr>
        </p:nvGraphicFramePr>
        <p:xfrm>
          <a:off x="6231466" y="1793481"/>
          <a:ext cx="5509471" cy="3680809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641294">
                  <a:extLst>
                    <a:ext uri="{9D8B030D-6E8A-4147-A177-3AD203B41FA5}">
                      <a16:colId xmlns:a16="http://schemas.microsoft.com/office/drawing/2014/main" val="1204802379"/>
                    </a:ext>
                  </a:extLst>
                </a:gridCol>
                <a:gridCol w="4868177">
                  <a:extLst>
                    <a:ext uri="{9D8B030D-6E8A-4147-A177-3AD203B41FA5}">
                      <a16:colId xmlns:a16="http://schemas.microsoft.com/office/drawing/2014/main" val="848051651"/>
                    </a:ext>
                  </a:extLst>
                </a:gridCol>
              </a:tblGrid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NO.</a:t>
                      </a:r>
                      <a:endParaRPr lang="en-ID" sz="19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Nama</a:t>
                      </a:r>
                      <a:endParaRPr lang="en-ID" sz="1900" dirty="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2909756599"/>
                  </a:ext>
                </a:extLst>
              </a:tr>
              <a:tr h="56576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7</a:t>
                      </a:r>
                      <a:endParaRPr lang="en-ID" sz="1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Cyberduck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(SFTP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Protocol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17495235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8</a:t>
                      </a:r>
                      <a:endParaRPr lang="en-ID" sz="1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Ngrok</a:t>
                      </a:r>
                      <a:r>
                        <a:rPr lang="en-ID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 (Port Forwarding)</a:t>
                      </a: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303450474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9</a:t>
                      </a:r>
                      <a:endParaRPr lang="en-ID" sz="1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NginX</a:t>
                      </a:r>
                      <a:r>
                        <a:rPr lang="id-ID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(Web Server)</a:t>
                      </a:r>
                      <a:endParaRPr lang="en-ID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465209200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10</a:t>
                      </a:r>
                      <a:endParaRPr lang="en-ID" sz="1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+mj-lt"/>
                          <a:ea typeface="Arial Unicode MS" panose="020B0604020202020204" pitchFamily="34" charset="-128"/>
                        </a:rPr>
                        <a:t>Bootstrap 4 (UI web)</a:t>
                      </a: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969942083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11</a:t>
                      </a:r>
                      <a:endParaRPr lang="en-ID" sz="1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+mj-lt"/>
                          <a:ea typeface="Arial Unicode MS" panose="020B0604020202020204" pitchFamily="34" charset="-128"/>
                        </a:rPr>
                        <a:t>iTerm2 (Remote Access Terminal with SSH)</a:t>
                      </a: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1008851434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12</a:t>
                      </a:r>
                      <a:endParaRPr lang="en-ID" sz="1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+mj-lt"/>
                          <a:ea typeface="Arial Unicode MS" panose="020B0604020202020204" pitchFamily="34" charset="-128"/>
                        </a:rPr>
                        <a:t>Brackets (Text Editor)</a:t>
                      </a: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199010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2606548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{758F29D1-1A27-6C43-AF68-2FC48904EA30}tf10001073</Template>
  <TotalTime>7899</TotalTime>
  <Words>1736</Words>
  <Application>Microsoft Macintosh PowerPoint</Application>
  <PresentationFormat>Widescreen</PresentationFormat>
  <Paragraphs>263</Paragraphs>
  <Slides>35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Calibri</vt:lpstr>
      <vt:lpstr>Cordia New</vt:lpstr>
      <vt:lpstr>Lao Sangam MN</vt:lpstr>
      <vt:lpstr>Palatino</vt:lpstr>
      <vt:lpstr>Times New Roman</vt:lpstr>
      <vt:lpstr>Times New Roman,Bold</vt:lpstr>
      <vt:lpstr>Tw Cen MT</vt:lpstr>
      <vt:lpstr>Droplet</vt:lpstr>
      <vt:lpstr>SISTEM PEMANTAUAN DAN PEMELIHARAAN AKUARIUM TEROTOMATISASI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PEMANTAUAN DAN PEMELIHARAAN AKUARIUM TEROTOMATISASI</dc:title>
  <dc:creator>Irsyad Ashari</dc:creator>
  <cp:lastModifiedBy>Irsyad Ashari</cp:lastModifiedBy>
  <cp:revision>48</cp:revision>
  <dcterms:created xsi:type="dcterms:W3CDTF">2020-04-22T08:40:15Z</dcterms:created>
  <dcterms:modified xsi:type="dcterms:W3CDTF">2020-04-28T12:22:50Z</dcterms:modified>
</cp:coreProperties>
</file>